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8"/>
  </p:notesMasterIdLst>
  <p:sldIdLst>
    <p:sldId id="279" r:id="rId2"/>
    <p:sldId id="281" r:id="rId3"/>
    <p:sldId id="282" r:id="rId4"/>
    <p:sldId id="331" r:id="rId5"/>
    <p:sldId id="394" r:id="rId6"/>
    <p:sldId id="684" r:id="rId7"/>
    <p:sldId id="284" r:id="rId8"/>
    <p:sldId id="288" r:id="rId9"/>
    <p:sldId id="289" r:id="rId10"/>
    <p:sldId id="344" r:id="rId11"/>
    <p:sldId id="290" r:id="rId12"/>
    <p:sldId id="291" r:id="rId13"/>
    <p:sldId id="292" r:id="rId14"/>
    <p:sldId id="518" r:id="rId15"/>
    <p:sldId id="520" r:id="rId16"/>
    <p:sldId id="524" r:id="rId17"/>
    <p:sldId id="652" r:id="rId18"/>
    <p:sldId id="296" r:id="rId19"/>
    <p:sldId id="533" r:id="rId20"/>
    <p:sldId id="644" r:id="rId21"/>
    <p:sldId id="1508" r:id="rId22"/>
    <p:sldId id="1509" r:id="rId23"/>
    <p:sldId id="653" r:id="rId24"/>
    <p:sldId id="1510" r:id="rId25"/>
    <p:sldId id="1511" r:id="rId26"/>
    <p:sldId id="658" r:id="rId27"/>
    <p:sldId id="1519" r:id="rId28"/>
    <p:sldId id="1517" r:id="rId29"/>
    <p:sldId id="659" r:id="rId30"/>
    <p:sldId id="1518" r:id="rId31"/>
    <p:sldId id="1512" r:id="rId32"/>
    <p:sldId id="1521" r:id="rId33"/>
    <p:sldId id="1513" r:id="rId34"/>
    <p:sldId id="1520" r:id="rId35"/>
    <p:sldId id="350" r:id="rId36"/>
    <p:sldId id="298" r:id="rId37"/>
    <p:sldId id="299" r:id="rId38"/>
    <p:sldId id="300" r:id="rId39"/>
    <p:sldId id="301" r:id="rId40"/>
    <p:sldId id="303" r:id="rId41"/>
    <p:sldId id="302" r:id="rId42"/>
    <p:sldId id="304" r:id="rId43"/>
    <p:sldId id="305" r:id="rId44"/>
    <p:sldId id="338" r:id="rId45"/>
    <p:sldId id="351" r:id="rId46"/>
    <p:sldId id="357" r:id="rId47"/>
    <p:sldId id="359" r:id="rId48"/>
    <p:sldId id="355" r:id="rId49"/>
    <p:sldId id="392" r:id="rId50"/>
    <p:sldId id="353" r:id="rId51"/>
    <p:sldId id="308" r:id="rId52"/>
    <p:sldId id="393" r:id="rId53"/>
    <p:sldId id="354" r:id="rId54"/>
    <p:sldId id="360" r:id="rId55"/>
    <p:sldId id="330" r:id="rId56"/>
    <p:sldId id="329" r:id="rId57"/>
  </p:sldIdLst>
  <p:sldSz cx="12192000" cy="6858000"/>
  <p:notesSz cx="6797675" cy="9928225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00CC"/>
    <a:srgbClr val="663300"/>
    <a:srgbClr val="FF0066"/>
    <a:srgbClr val="D60093"/>
    <a:srgbClr val="990099"/>
    <a:srgbClr val="CC3399"/>
    <a:srgbClr val="FF6600"/>
    <a:srgbClr val="FF9933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27" autoAdjust="0"/>
    <p:restoredTop sz="68941" autoAdjust="0"/>
  </p:normalViewPr>
  <p:slideViewPr>
    <p:cSldViewPr snapToGrid="0">
      <p:cViewPr varScale="1">
        <p:scale>
          <a:sx n="53" d="100"/>
          <a:sy n="53" d="100"/>
        </p:scale>
        <p:origin x="124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77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D20BF2-1244-4A10-8BF6-E5DD00509509}" type="datetimeFigureOut">
              <a:rPr lang="it-IT" smtClean="0"/>
              <a:pPr/>
              <a:t>16/06/2022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1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8A5FB6-4E53-4F97-AF27-E52A2989B2C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6900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altLang="it-IT" sz="1800" b="0" dirty="0">
              <a:solidFill>
                <a:schemeClr val="tx1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16EDB95-43B4-468C-BCB5-2FDF4D7512E3}" type="slidenum">
              <a:rPr lang="it-IT" smtClean="0"/>
              <a:pPr>
                <a:defRPr/>
              </a:pPr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18919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l">
              <a:spcBef>
                <a:spcPct val="0"/>
              </a:spcBef>
            </a:pPr>
            <a:endParaRPr lang="it-IT" altLang="it-IT" sz="2000" b="0" baseline="0" dirty="0">
              <a:solidFill>
                <a:schemeClr val="tx1"/>
              </a:solidFill>
              <a:latin typeface="+mn-lt"/>
              <a:ea typeface="MS Mincho" pitchFamily="49" charset="-128"/>
              <a:cs typeface="Arial" panose="020B0604020202020204" pitchFamily="34" charset="0"/>
            </a:endParaRPr>
          </a:p>
        </p:txBody>
      </p:sp>
      <p:sp>
        <p:nvSpPr>
          <p:cNvPr id="59396" name="Segnaposto numero diapositiva 3"/>
          <p:cNvSpPr txBox="1">
            <a:spLocks noGrp="1"/>
          </p:cNvSpPr>
          <p:nvPr/>
        </p:nvSpPr>
        <p:spPr bwMode="auto">
          <a:xfrm>
            <a:off x="3817398" y="10236759"/>
            <a:ext cx="2918910" cy="53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55" tIns="47777" rIns="95555" bIns="47777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FCD40B66-ADE9-481C-9C44-B8B8DC397FF7}" type="slidenum">
              <a:rPr lang="it-IT" altLang="it-IT" sz="1300">
                <a:solidFill>
                  <a:srgbClr val="000000"/>
                </a:solidFill>
              </a:rPr>
              <a:pPr algn="r"/>
              <a:t>2</a:t>
            </a:fld>
            <a:endParaRPr lang="it-IT" altLang="it-IT" sz="13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186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spcBef>
                <a:spcPct val="0"/>
              </a:spcBef>
            </a:pPr>
            <a:endParaRPr lang="it-IT" altLang="it-IT" sz="2000" b="0" i="0" baseline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52A57-6984-4745-85F6-7E98B491A886}" type="slidenum">
              <a:rPr lang="it-IT" smtClean="0"/>
              <a:pPr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35491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l">
              <a:spcBef>
                <a:spcPct val="0"/>
              </a:spcBef>
            </a:pPr>
            <a:endParaRPr lang="it-IT" altLang="it-IT" sz="2000" b="0" baseline="0" dirty="0">
              <a:solidFill>
                <a:schemeClr val="tx1"/>
              </a:solidFill>
              <a:latin typeface="+mn-lt"/>
              <a:ea typeface="MS Mincho" pitchFamily="49" charset="-128"/>
              <a:cs typeface="Arial" panose="020B0604020202020204" pitchFamily="34" charset="0"/>
            </a:endParaRPr>
          </a:p>
        </p:txBody>
      </p:sp>
      <p:sp>
        <p:nvSpPr>
          <p:cNvPr id="59396" name="Segnaposto numero diapositiva 3"/>
          <p:cNvSpPr txBox="1">
            <a:spLocks noGrp="1"/>
          </p:cNvSpPr>
          <p:nvPr/>
        </p:nvSpPr>
        <p:spPr bwMode="auto">
          <a:xfrm>
            <a:off x="3817398" y="10236759"/>
            <a:ext cx="2918910" cy="53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55" tIns="47777" rIns="95555" bIns="47777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FCD40B66-ADE9-481C-9C44-B8B8DC397FF7}" type="slidenum">
              <a:rPr lang="it-IT" altLang="it-IT" sz="1300">
                <a:solidFill>
                  <a:srgbClr val="000000"/>
                </a:solidFill>
              </a:rPr>
              <a:pPr algn="r"/>
              <a:t>4</a:t>
            </a:fld>
            <a:endParaRPr lang="it-IT" altLang="it-IT" sz="13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2603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800" b="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52A57-6984-4745-85F6-7E98B491A886}" type="slidenum">
              <a:rPr lang="it-IT" smtClean="0"/>
              <a:pPr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35226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800" b="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52A57-6984-4745-85F6-7E98B491A886}" type="slidenum">
              <a:rPr lang="it-IT" smtClean="0"/>
              <a:pPr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3817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000" b="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52A57-6984-4745-85F6-7E98B491A886}" type="slidenum">
              <a:rPr lang="it-IT" smtClean="0"/>
              <a:pPr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3097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3500" algn="l" fontAlgn="base">
              <a:spcBef>
                <a:spcPts val="1800"/>
              </a:spcBef>
              <a:spcAft>
                <a:spcPct val="0"/>
              </a:spcAft>
              <a:buClr>
                <a:srgbClr val="000099"/>
              </a:buClr>
              <a:buSzPct val="88000"/>
              <a:defRPr/>
            </a:pPr>
            <a:r>
              <a:rPr lang="en-US" sz="1800" b="0" dirty="0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MATTINO: per </a:t>
            </a:r>
            <a:r>
              <a:rPr lang="en-US" sz="1800" b="0" dirty="0" err="1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rimuovere</a:t>
            </a:r>
            <a:r>
              <a:rPr lang="en-US" sz="1800" b="0" dirty="0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 le cellule </a:t>
            </a:r>
            <a:r>
              <a:rPr lang="en-US" sz="1800" b="0" dirty="0" err="1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morte</a:t>
            </a:r>
            <a:r>
              <a:rPr lang="en-US" sz="1800" b="0" dirty="0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che</a:t>
            </a:r>
            <a:r>
              <a:rPr lang="en-US" sz="1800" b="0" dirty="0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si</a:t>
            </a:r>
            <a:r>
              <a:rPr lang="en-US" sz="1800" b="0" dirty="0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sono</a:t>
            </a:r>
            <a:r>
              <a:rPr lang="en-US" sz="1800" b="0" dirty="0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formate</a:t>
            </a:r>
            <a:r>
              <a:rPr lang="en-US" sz="1800" b="0" dirty="0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durante</a:t>
            </a:r>
            <a:r>
              <a:rPr lang="en-US" sz="1800" b="0" dirty="0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 la </a:t>
            </a:r>
            <a:r>
              <a:rPr lang="en-US" sz="1800" b="0" dirty="0" err="1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notte</a:t>
            </a:r>
            <a:r>
              <a:rPr lang="en-US" sz="1800" b="0" dirty="0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. E’ </a:t>
            </a:r>
            <a:r>
              <a:rPr lang="en-US" sz="1800" b="0" dirty="0" err="1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proprio</a:t>
            </a:r>
            <a:r>
              <a:rPr lang="en-US" sz="1800" b="0" dirty="0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durante</a:t>
            </a:r>
            <a:r>
              <a:rPr lang="en-US" sz="1800" b="0" dirty="0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 la </a:t>
            </a:r>
            <a:r>
              <a:rPr lang="en-US" sz="1800" b="0" dirty="0" err="1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notte</a:t>
            </a:r>
            <a:r>
              <a:rPr lang="en-US" sz="1800" b="0" dirty="0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che</a:t>
            </a:r>
            <a:r>
              <a:rPr lang="en-US" sz="1800" b="0" dirty="0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avviene</a:t>
            </a:r>
            <a:r>
              <a:rPr lang="en-US" sz="1800" b="0" dirty="0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 la </a:t>
            </a:r>
            <a:r>
              <a:rPr lang="en-US" sz="1800" b="0" dirty="0" err="1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massima</a:t>
            </a:r>
            <a:r>
              <a:rPr lang="en-US" sz="1800" b="0" dirty="0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rigenerazione</a:t>
            </a:r>
            <a:r>
              <a:rPr lang="en-US" sz="1800" b="0" dirty="0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cellulare</a:t>
            </a:r>
            <a:r>
              <a:rPr lang="en-US" sz="1800" b="0" dirty="0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. SERA: per </a:t>
            </a:r>
            <a:r>
              <a:rPr lang="en-US" sz="1800" b="0" dirty="0" err="1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rimuovere</a:t>
            </a:r>
            <a:r>
              <a:rPr lang="en-US" sz="1800" b="0" dirty="0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 trucco, </a:t>
            </a:r>
            <a:r>
              <a:rPr lang="en-US" sz="1800" b="0" dirty="0" err="1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sporco</a:t>
            </a:r>
            <a:r>
              <a:rPr lang="en-US" sz="1800" b="0" dirty="0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, </a:t>
            </a:r>
            <a:r>
              <a:rPr lang="en-US" sz="1800" b="0" dirty="0" err="1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polvere</a:t>
            </a:r>
            <a:r>
              <a:rPr lang="en-US" sz="1800" b="0" dirty="0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, smog </a:t>
            </a:r>
            <a:r>
              <a:rPr lang="en-US" sz="1800" b="0" dirty="0" err="1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che</a:t>
            </a:r>
            <a:r>
              <a:rPr lang="en-US" sz="1800" b="0" dirty="0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si</a:t>
            </a:r>
            <a:r>
              <a:rPr lang="en-US" sz="1800" b="0" dirty="0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sono</a:t>
            </a:r>
            <a:r>
              <a:rPr lang="en-US" sz="1800" b="0" dirty="0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accumulati</a:t>
            </a:r>
            <a:r>
              <a:rPr lang="en-US" sz="1800" b="0" dirty="0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 </a:t>
            </a:r>
            <a:r>
              <a:rPr lang="en-US" sz="1800" b="0" dirty="0" err="1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durante</a:t>
            </a:r>
            <a:r>
              <a:rPr lang="en-US" sz="1800" b="0" dirty="0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 la </a:t>
            </a:r>
            <a:r>
              <a:rPr lang="en-US" sz="1800" b="0" dirty="0" err="1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giornata</a:t>
            </a:r>
            <a:r>
              <a:rPr lang="en-US" sz="1800" b="0" dirty="0">
                <a:solidFill>
                  <a:schemeClr val="tx1"/>
                </a:solidFill>
                <a:cs typeface="Arial" pitchFamily="34" charset="0"/>
                <a:sym typeface="Arial" pitchFamily="34" charset="0"/>
              </a:rPr>
              <a:t>. </a:t>
            </a:r>
            <a:r>
              <a:rPr lang="it-IT" altLang="it-IT" sz="1600" b="0" dirty="0">
                <a:solidFill>
                  <a:schemeClr val="tx1"/>
                </a:solidFill>
                <a:latin typeface="+mn-lt"/>
              </a:rPr>
              <a:t>I</a:t>
            </a:r>
            <a:r>
              <a:rPr lang="it-IT" altLang="it-IT" sz="1600" b="0" baseline="0" dirty="0">
                <a:solidFill>
                  <a:schemeClr val="tx1"/>
                </a:solidFill>
                <a:latin typeface="+mn-lt"/>
              </a:rPr>
              <a:t> PROFUMI CHE SENTIRAI NON SONO AGGIUNTI ma sono proprio la profumazione degli ingredienti. </a:t>
            </a:r>
          </a:p>
          <a:p>
            <a:pPr algn="l" defTabSz="905988">
              <a:spcBef>
                <a:spcPct val="0"/>
              </a:spcBef>
              <a:defRPr/>
            </a:pPr>
            <a:endParaRPr lang="it-IT" altLang="it-IT" sz="1800" b="0" dirty="0">
              <a:solidFill>
                <a:schemeClr val="tx1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52A57-6984-4745-85F6-7E98B491A886}" type="slidenum">
              <a:rPr lang="it-IT" smtClean="0"/>
              <a:pPr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98715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52A57-6984-4745-85F6-7E98B491A886}" type="slidenum">
              <a:rPr lang="it-IT" smtClean="0"/>
              <a:pPr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29996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it-IT" altLang="it-IT" sz="1600" b="0" dirty="0">
                <a:solidFill>
                  <a:schemeClr val="tx1"/>
                </a:solidFill>
                <a:latin typeface="+mn-lt"/>
              </a:rPr>
              <a:t>E’ assurdo sprecare buone creme per delle cellule morte. </a:t>
            </a:r>
            <a:endParaRPr lang="it-IT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52A57-6984-4745-85F6-7E98B491A886}" type="slidenum">
              <a:rPr lang="it-IT" smtClean="0"/>
              <a:pPr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14034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it-IT" sz="14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52A57-6984-4745-85F6-7E98B491A886}" type="slidenum">
              <a:rPr lang="it-IT" smtClean="0"/>
              <a:pPr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78493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223838" y="808038"/>
            <a:ext cx="7185026" cy="40417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altLang="it-IT" sz="2000" b="0" dirty="0">
              <a:latin typeface="+mn-lt"/>
            </a:endParaRPr>
          </a:p>
        </p:txBody>
      </p:sp>
      <p:sp>
        <p:nvSpPr>
          <p:cNvPr id="73732" name="Segnaposto numero diapositiva 3"/>
          <p:cNvSpPr txBox="1">
            <a:spLocks noGrp="1"/>
          </p:cNvSpPr>
          <p:nvPr/>
        </p:nvSpPr>
        <p:spPr bwMode="auto">
          <a:xfrm>
            <a:off x="3815826" y="10236759"/>
            <a:ext cx="2920483" cy="53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359" tIns="47680" rIns="95359" bIns="47680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71DECF2-360B-44B0-AB2E-F10E3060C121}" type="slidenum">
              <a:rPr lang="it-IT" altLang="it-IT" sz="1300">
                <a:solidFill>
                  <a:srgbClr val="000000"/>
                </a:solidFill>
                <a:ea typeface="ＭＳ Ｐゴシック" panose="020B0600070205080204" pitchFamily="34" charset="-128"/>
              </a:rPr>
              <a:pPr algn="r" eaLnBrk="1" hangingPunct="1">
                <a:spcBef>
                  <a:spcPct val="0"/>
                </a:spcBef>
              </a:pPr>
              <a:t>13</a:t>
            </a:fld>
            <a:endParaRPr lang="it-IT" altLang="it-IT" sz="13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334481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egnaposto immagine diapositiva 1">
            <a:extLst>
              <a:ext uri="{FF2B5EF4-FFF2-40B4-BE49-F238E27FC236}">
                <a16:creationId xmlns:a16="http://schemas.microsoft.com/office/drawing/2014/main" id="{5FFE2914-1AB5-4987-A18C-6B6028BAC0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Segnaposto note 2">
            <a:extLst>
              <a:ext uri="{FF2B5EF4-FFF2-40B4-BE49-F238E27FC236}">
                <a16:creationId xmlns:a16="http://schemas.microsoft.com/office/drawing/2014/main" id="{F38E231D-2D09-4DCD-AED1-E897D3AAA2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44036" name="Segnaposto numero diapositiva 3">
            <a:extLst>
              <a:ext uri="{FF2B5EF4-FFF2-40B4-BE49-F238E27FC236}">
                <a16:creationId xmlns:a16="http://schemas.microsoft.com/office/drawing/2014/main" id="{9865993A-620D-4E4D-9056-3C9764EB21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B00B51F6-B392-4517-BF02-099BA3809AC7}" type="slidenum">
              <a:rPr lang="it-IT" altLang="it-IT" smtClean="0"/>
              <a:pPr/>
              <a:t>16</a:t>
            </a:fld>
            <a:endParaRPr lang="it-IT" altLang="it-I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egnaposto immagine diapositiva 1">
            <a:extLst>
              <a:ext uri="{FF2B5EF4-FFF2-40B4-BE49-F238E27FC236}">
                <a16:creationId xmlns:a16="http://schemas.microsoft.com/office/drawing/2014/main" id="{3BA4AF53-9AAC-418B-86DA-DC490DC3EA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Segnaposto note 2">
            <a:extLst>
              <a:ext uri="{FF2B5EF4-FFF2-40B4-BE49-F238E27FC236}">
                <a16:creationId xmlns:a16="http://schemas.microsoft.com/office/drawing/2014/main" id="{87598AA3-F5B1-4BD2-8BB7-BDE89D78BA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it-IT" altLang="it-IT"/>
              <a:t>Questa è la nostra giornata. Ci alziamo e dovremmo fare una colazione da re, un pranzo da principi e una cena da poveri. In realtà, la maggior parte di noi è in questa situazione: caffè-panino-cenone (vedi immagini). Poi leggo.</a:t>
            </a:r>
          </a:p>
        </p:txBody>
      </p:sp>
      <p:sp>
        <p:nvSpPr>
          <p:cNvPr id="46084" name="Segnaposto numero diapositiva 3">
            <a:extLst>
              <a:ext uri="{FF2B5EF4-FFF2-40B4-BE49-F238E27FC236}">
                <a16:creationId xmlns:a16="http://schemas.microsoft.com/office/drawing/2014/main" id="{0FD26B56-FB9F-4E3A-8516-07F171B2DC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22B1A8B-C00A-4AA0-BB4F-8F24281F1A3C}" type="slidenum">
              <a:rPr lang="en-US" altLang="it-IT" smtClean="0"/>
              <a:pPr/>
              <a:t>17</a:t>
            </a:fld>
            <a:endParaRPr lang="en-US" alt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7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410865" marR="0" indent="-41086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altLang="it-IT" sz="2000" b="0" dirty="0"/>
              <a:t>Perché di notte il nostro corpo «lavora»…e le cellule sono asciutte perché abbiamo consumato 1 litro</a:t>
            </a:r>
            <a:r>
              <a:rPr lang="it-IT" altLang="it-IT" sz="2000" b="0" baseline="0" dirty="0"/>
              <a:t> </a:t>
            </a:r>
            <a:r>
              <a:rPr lang="it-IT" altLang="it-IT" sz="2000" b="0" dirty="0"/>
              <a:t>d’acqua</a:t>
            </a:r>
          </a:p>
          <a:p>
            <a:pPr marL="410865" marR="0" indent="-41086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altLang="it-IT" sz="2000" b="0" dirty="0"/>
              <a:t>attraverso il respiro, la traspirazione e la pipì (gola secca),  cariche di tossine (pipì scura) e affamate</a:t>
            </a:r>
            <a:r>
              <a:rPr lang="it-IT" altLang="it-IT" sz="2000" b="0" baseline="0" dirty="0"/>
              <a:t> </a:t>
            </a:r>
            <a:r>
              <a:rPr lang="it-IT" altLang="it-IT" sz="2000" b="0" dirty="0"/>
              <a:t>(periodo più</a:t>
            </a:r>
          </a:p>
          <a:p>
            <a:pPr marL="410865" marR="0" indent="-41086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altLang="it-IT" sz="2000" b="0" dirty="0"/>
              <a:t>lungo di digiuno).</a:t>
            </a:r>
            <a:r>
              <a:rPr lang="it-IT" altLang="it-IT" sz="2000" b="0" baseline="0" dirty="0"/>
              <a:t> </a:t>
            </a:r>
            <a:r>
              <a:rPr lang="it-IT" sz="2000" b="0" baseline="0" dirty="0">
                <a:ea typeface="ＭＳ Ｐゴシック" pitchFamily="34" charset="-128"/>
              </a:rPr>
              <a:t>Voi avete già fatto una parte della colazione: aloe, infuso e…aggiungere semplicemente un</a:t>
            </a:r>
          </a:p>
          <a:p>
            <a:pPr marL="410865" marR="0" indent="-41086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b="0" baseline="0" dirty="0">
                <a:ea typeface="ＭＳ Ｐゴシック" pitchFamily="34" charset="-128"/>
              </a:rPr>
              <a:t>Frullato…</a:t>
            </a:r>
            <a:endParaRPr lang="it-IT" sz="2000" b="0" dirty="0">
              <a:ea typeface="ＭＳ Ｐゴシック" pitchFamily="34" charset="-128"/>
            </a:endParaRPr>
          </a:p>
          <a:p>
            <a:endParaRPr lang="it-IT" altLang="it-IT" sz="2000" b="0" dirty="0"/>
          </a:p>
          <a:p>
            <a:endParaRPr lang="it-IT" altLang="it-IT" b="1" dirty="0"/>
          </a:p>
        </p:txBody>
      </p:sp>
      <p:sp>
        <p:nvSpPr>
          <p:cNvPr id="53252" name="Segnaposto numero diapositiva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>
            <a:lvl1pPr>
              <a:defRPr sz="1500" b="1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04265" indent="-270872">
              <a:defRPr sz="1500" b="1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083486" indent="-216697">
              <a:defRPr sz="1500" b="1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516879" indent="-216697">
              <a:defRPr sz="1500" b="1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1950274" indent="-216697">
              <a:defRPr sz="1500" b="1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383669" indent="-216697" eaLnBrk="0" fontAlgn="base" hangingPunct="0">
              <a:spcBef>
                <a:spcPct val="0"/>
              </a:spcBef>
              <a:spcAft>
                <a:spcPct val="0"/>
              </a:spcAft>
              <a:defRPr sz="1500" b="1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817062" indent="-216697" eaLnBrk="0" fontAlgn="base" hangingPunct="0">
              <a:spcBef>
                <a:spcPct val="0"/>
              </a:spcBef>
              <a:spcAft>
                <a:spcPct val="0"/>
              </a:spcAft>
              <a:defRPr sz="1500" b="1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250457" indent="-216697" eaLnBrk="0" fontAlgn="base" hangingPunct="0">
              <a:spcBef>
                <a:spcPct val="0"/>
              </a:spcBef>
              <a:spcAft>
                <a:spcPct val="0"/>
              </a:spcAft>
              <a:defRPr sz="1500" b="1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683851" indent="-216697" eaLnBrk="0" fontAlgn="base" hangingPunct="0">
              <a:spcBef>
                <a:spcPct val="0"/>
              </a:spcBef>
              <a:spcAft>
                <a:spcPct val="0"/>
              </a:spcAft>
              <a:defRPr sz="1500" b="1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>
              <a:defRPr/>
            </a:pPr>
            <a:fld id="{A7959DD1-9E07-47C3-93E7-6474C39C146C}" type="slidenum">
              <a:rPr lang="it-IT" sz="1200" b="0">
                <a:latin typeface="Calibri" pitchFamily="34" charset="0"/>
              </a:rPr>
              <a:pPr>
                <a:defRPr/>
              </a:pPr>
              <a:t>18</a:t>
            </a:fld>
            <a:endParaRPr lang="it-IT" sz="1200" b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5161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egnaposto immagine diapositiva 1">
            <a:extLst>
              <a:ext uri="{FF2B5EF4-FFF2-40B4-BE49-F238E27FC236}">
                <a16:creationId xmlns:a16="http://schemas.microsoft.com/office/drawing/2014/main" id="{857F5160-3D1D-3A7F-2060-72EB4469E7F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Segnaposto note 2">
            <a:extLst>
              <a:ext uri="{FF2B5EF4-FFF2-40B4-BE49-F238E27FC236}">
                <a16:creationId xmlns:a16="http://schemas.microsoft.com/office/drawing/2014/main" id="{12E9BD3F-0517-1871-2964-3C63B1EC24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55300" name="Segnaposto numero diapositiva 3">
            <a:extLst>
              <a:ext uri="{FF2B5EF4-FFF2-40B4-BE49-F238E27FC236}">
                <a16:creationId xmlns:a16="http://schemas.microsoft.com/office/drawing/2014/main" id="{3636FF6E-D113-8C05-B8EF-BC95026647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ACA7077-5797-4731-B10E-AC5B052EFCFF}" type="slidenum">
              <a:rPr lang="en-US" altLang="it-IT" smtClean="0"/>
              <a:pPr/>
              <a:t>20</a:t>
            </a:fld>
            <a:endParaRPr lang="en-US" altLang="it-IT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8A5FB6-4E53-4F97-AF27-E52A2989B2C1}" type="slidenum">
              <a:rPr lang="it-IT" smtClean="0"/>
              <a:pPr/>
              <a:t>35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45046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sz="2000" b="0" dirty="0">
                <a:solidFill>
                  <a:schemeClr val="tx1"/>
                </a:solidFill>
              </a:rPr>
              <a:t>Quando fa molto caldo  una spruzzata su viso, polsi e tempie dà immediata sensazione di benessere e freschezza</a:t>
            </a:r>
          </a:p>
          <a:p>
            <a:endParaRPr lang="it-IT" sz="2000" b="0" dirty="0">
              <a:solidFill>
                <a:schemeClr val="tx1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52A57-6984-4745-85F6-7E98B491A886}" type="slidenum">
              <a:rPr lang="it-IT" smtClean="0"/>
              <a:pPr/>
              <a:t>36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81562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lnSpc>
                <a:spcPct val="50000"/>
              </a:lnSpc>
              <a:spcBef>
                <a:spcPct val="0"/>
              </a:spcBef>
              <a:buFontTx/>
              <a:buNone/>
            </a:pPr>
            <a:endParaRPr lang="it-IT" altLang="it-IT" sz="2000" dirty="0">
              <a:solidFill>
                <a:srgbClr val="006600"/>
              </a:solidFill>
              <a:latin typeface="+mn-lt"/>
            </a:endParaRPr>
          </a:p>
          <a:p>
            <a:pPr algn="ctr">
              <a:lnSpc>
                <a:spcPct val="50000"/>
              </a:lnSpc>
              <a:spcBef>
                <a:spcPct val="0"/>
              </a:spcBef>
              <a:buFontTx/>
              <a:buNone/>
            </a:pPr>
            <a:endParaRPr lang="it-IT" altLang="it-IT" dirty="0">
              <a:solidFill>
                <a:srgbClr val="0066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it-IT" altLang="it-IT" dirty="0">
              <a:solidFill>
                <a:srgbClr val="006600"/>
              </a:solidFill>
              <a:latin typeface="Arial" panose="020B0604020202020204" pitchFamily="34" charset="0"/>
            </a:endParaRP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52A57-6984-4745-85F6-7E98B491A886}" type="slidenum">
              <a:rPr lang="it-IT" smtClean="0"/>
              <a:pPr/>
              <a:t>37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18070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it-IT" sz="2000" b="0" dirty="0">
                <a:solidFill>
                  <a:schemeClr val="tx1"/>
                </a:solidFill>
                <a:latin typeface="+mn-lt"/>
                <a:sym typeface="Arial" pitchFamily="34" charset="0"/>
              </a:rPr>
              <a:t>La zona </a:t>
            </a:r>
            <a:r>
              <a:rPr lang="en-US" altLang="it-IT" sz="2000" b="0" dirty="0" err="1">
                <a:solidFill>
                  <a:schemeClr val="tx1"/>
                </a:solidFill>
                <a:latin typeface="+mn-lt"/>
                <a:sym typeface="Arial" pitchFamily="34" charset="0"/>
              </a:rPr>
              <a:t>contorno</a:t>
            </a:r>
            <a:r>
              <a:rPr lang="en-US" altLang="it-IT" sz="2000" b="0" dirty="0">
                <a:solidFill>
                  <a:schemeClr val="tx1"/>
                </a:solidFill>
                <a:latin typeface="+mn-lt"/>
                <a:sym typeface="Arial" pitchFamily="34" charset="0"/>
              </a:rPr>
              <a:t> </a:t>
            </a:r>
            <a:r>
              <a:rPr lang="en-US" altLang="it-IT" sz="2000" b="0" dirty="0" err="1">
                <a:solidFill>
                  <a:schemeClr val="tx1"/>
                </a:solidFill>
                <a:latin typeface="+mn-lt"/>
                <a:sym typeface="Arial" pitchFamily="34" charset="0"/>
              </a:rPr>
              <a:t>occhi</a:t>
            </a:r>
            <a:r>
              <a:rPr lang="en-US" altLang="it-IT" sz="2000" b="0" dirty="0">
                <a:solidFill>
                  <a:schemeClr val="tx1"/>
                </a:solidFill>
                <a:latin typeface="+mn-lt"/>
                <a:sym typeface="Arial" pitchFamily="34" charset="0"/>
              </a:rPr>
              <a:t> è </a:t>
            </a:r>
            <a:r>
              <a:rPr lang="it-IT" altLang="it-IT" sz="2000" b="0" baseline="0" dirty="0">
                <a:solidFill>
                  <a:schemeClr val="tx1"/>
                </a:solidFill>
                <a:latin typeface="+mn-lt"/>
              </a:rPr>
              <a:t>la </a:t>
            </a:r>
            <a:r>
              <a:rPr lang="it-IT" altLang="it-IT" sz="2000" b="0" dirty="0">
                <a:solidFill>
                  <a:schemeClr val="tx1"/>
                </a:solidFill>
                <a:latin typeface="+mn-lt"/>
              </a:rPr>
              <a:t>parte più delicata (4 strati di pelle in meno), priva</a:t>
            </a:r>
            <a:r>
              <a:rPr lang="it-IT" altLang="it-IT" sz="2000" b="0" baseline="0" dirty="0">
                <a:solidFill>
                  <a:schemeClr val="tx1"/>
                </a:solidFill>
                <a:latin typeface="+mn-lt"/>
              </a:rPr>
              <a:t> di </a:t>
            </a:r>
            <a:r>
              <a:rPr lang="en-US" altLang="it-IT" sz="2000" b="0" dirty="0" err="1">
                <a:solidFill>
                  <a:schemeClr val="tx1"/>
                </a:solidFill>
                <a:latin typeface="+mn-lt"/>
                <a:sym typeface="Arial" pitchFamily="34" charset="0"/>
              </a:rPr>
              <a:t>ghiandole</a:t>
            </a:r>
            <a:r>
              <a:rPr lang="en-US" altLang="it-IT" sz="2000" b="0" dirty="0">
                <a:solidFill>
                  <a:schemeClr val="tx1"/>
                </a:solidFill>
                <a:latin typeface="+mn-lt"/>
                <a:sym typeface="Arial" pitchFamily="34" charset="0"/>
              </a:rPr>
              <a:t> </a:t>
            </a:r>
            <a:r>
              <a:rPr lang="en-US" altLang="it-IT" sz="2000" b="0" dirty="0" err="1">
                <a:solidFill>
                  <a:schemeClr val="tx1"/>
                </a:solidFill>
                <a:latin typeface="+mn-lt"/>
                <a:sym typeface="Arial" pitchFamily="34" charset="0"/>
              </a:rPr>
              <a:t>sebacee</a:t>
            </a:r>
            <a:r>
              <a:rPr lang="en-US" altLang="it-IT" sz="2000" b="0" dirty="0">
                <a:solidFill>
                  <a:schemeClr val="tx1"/>
                </a:solidFill>
                <a:latin typeface="+mn-lt"/>
                <a:sym typeface="Arial" pitchFamily="34" charset="0"/>
              </a:rPr>
              <a:t> e </a:t>
            </a:r>
            <a:r>
              <a:rPr lang="en-US" altLang="it-IT" sz="2000" b="0" dirty="0" err="1">
                <a:solidFill>
                  <a:schemeClr val="tx1"/>
                </a:solidFill>
                <a:latin typeface="+mn-lt"/>
                <a:sym typeface="Arial" pitchFamily="34" charset="0"/>
              </a:rPr>
              <a:t>quindi</a:t>
            </a:r>
            <a:r>
              <a:rPr lang="en-US" altLang="it-IT" sz="2000" b="0" dirty="0">
                <a:solidFill>
                  <a:schemeClr val="tx1"/>
                </a:solidFill>
                <a:latin typeface="+mn-lt"/>
                <a:sym typeface="Arial" pitchFamily="34" charset="0"/>
              </a:rPr>
              <a:t>  </a:t>
            </a:r>
            <a:r>
              <a:rPr lang="en-US" altLang="it-IT" sz="2000" b="0" dirty="0" err="1">
                <a:solidFill>
                  <a:schemeClr val="tx1"/>
                </a:solidFill>
                <a:latin typeface="+mn-lt"/>
                <a:sym typeface="Arial" pitchFamily="34" charset="0"/>
              </a:rPr>
              <a:t>più</a:t>
            </a:r>
            <a:r>
              <a:rPr lang="en-US" altLang="it-IT" sz="2000" b="0" dirty="0">
                <a:solidFill>
                  <a:schemeClr val="tx1"/>
                </a:solidFill>
                <a:latin typeface="+mn-lt"/>
                <a:sym typeface="Arial" pitchFamily="34" charset="0"/>
              </a:rPr>
              <a:t> </a:t>
            </a:r>
            <a:r>
              <a:rPr lang="en-US" altLang="it-IT" sz="2000" b="0" dirty="0" err="1">
                <a:solidFill>
                  <a:schemeClr val="tx1"/>
                </a:solidFill>
                <a:latin typeface="+mn-lt"/>
                <a:sym typeface="Arial" pitchFamily="34" charset="0"/>
              </a:rPr>
              <a:t>soggetta</a:t>
            </a:r>
            <a:r>
              <a:rPr lang="en-US" altLang="it-IT" sz="2000" b="0" dirty="0">
                <a:solidFill>
                  <a:schemeClr val="tx1"/>
                </a:solidFill>
                <a:latin typeface="+mn-lt"/>
                <a:sym typeface="Arial" pitchFamily="34" charset="0"/>
              </a:rPr>
              <a:t> a </a:t>
            </a:r>
            <a:r>
              <a:rPr lang="en-US" altLang="it-IT" sz="2000" b="0" dirty="0" err="1">
                <a:solidFill>
                  <a:schemeClr val="tx1"/>
                </a:solidFill>
                <a:latin typeface="+mn-lt"/>
                <a:sym typeface="Arial" pitchFamily="34" charset="0"/>
              </a:rPr>
              <a:t>disidratazione</a:t>
            </a:r>
            <a:r>
              <a:rPr lang="en-US" altLang="it-IT" sz="2000" b="0" dirty="0">
                <a:solidFill>
                  <a:schemeClr val="tx1"/>
                </a:solidFill>
                <a:latin typeface="+mn-lt"/>
                <a:sym typeface="Arial" pitchFamily="34" charset="0"/>
              </a:rPr>
              <a:t> e </a:t>
            </a:r>
            <a:r>
              <a:rPr lang="en-US" altLang="it-IT" sz="2000" b="0" dirty="0" err="1">
                <a:solidFill>
                  <a:schemeClr val="tx1"/>
                </a:solidFill>
                <a:latin typeface="+mn-lt"/>
                <a:sym typeface="Arial" pitchFamily="34" charset="0"/>
              </a:rPr>
              <a:t>rilassamento</a:t>
            </a:r>
            <a:r>
              <a:rPr lang="en-US" altLang="it-IT" sz="2000" b="0" dirty="0">
                <a:solidFill>
                  <a:schemeClr val="tx1"/>
                </a:solidFill>
                <a:latin typeface="+mn-lt"/>
                <a:sym typeface="Arial" pitchFamily="34" charset="0"/>
              </a:rPr>
              <a:t>. E’ </a:t>
            </a:r>
            <a:r>
              <a:rPr lang="en-US" altLang="it-IT" sz="2000" b="0" dirty="0" err="1">
                <a:solidFill>
                  <a:schemeClr val="tx1"/>
                </a:solidFill>
                <a:latin typeface="+mn-lt"/>
                <a:sym typeface="Arial" pitchFamily="34" charset="0"/>
              </a:rPr>
              <a:t>proprio</a:t>
            </a:r>
            <a:r>
              <a:rPr lang="en-US" altLang="it-IT" sz="2000" b="0" dirty="0">
                <a:solidFill>
                  <a:schemeClr val="tx1"/>
                </a:solidFill>
                <a:latin typeface="+mn-lt"/>
                <a:sym typeface="Arial" pitchFamily="34" charset="0"/>
              </a:rPr>
              <a:t> in </a:t>
            </a:r>
            <a:r>
              <a:rPr lang="en-US" altLang="it-IT" sz="2000" b="0" dirty="0" err="1">
                <a:solidFill>
                  <a:schemeClr val="tx1"/>
                </a:solidFill>
                <a:latin typeface="+mn-lt"/>
                <a:sym typeface="Arial" pitchFamily="34" charset="0"/>
              </a:rPr>
              <a:t>questa</a:t>
            </a:r>
            <a:r>
              <a:rPr lang="en-US" altLang="it-IT" sz="2000" b="0" dirty="0">
                <a:solidFill>
                  <a:schemeClr val="tx1"/>
                </a:solidFill>
                <a:latin typeface="+mn-lt"/>
                <a:sym typeface="Arial" pitchFamily="34" charset="0"/>
              </a:rPr>
              <a:t> zona </a:t>
            </a:r>
            <a:r>
              <a:rPr lang="en-US" altLang="it-IT" sz="2000" b="0" dirty="0" err="1">
                <a:solidFill>
                  <a:schemeClr val="tx1"/>
                </a:solidFill>
                <a:latin typeface="+mn-lt"/>
                <a:sym typeface="Arial" pitchFamily="34" charset="0"/>
              </a:rPr>
              <a:t>che</a:t>
            </a:r>
            <a:r>
              <a:rPr lang="en-US" altLang="it-IT" sz="2000" b="0" dirty="0">
                <a:solidFill>
                  <a:schemeClr val="tx1"/>
                </a:solidFill>
                <a:latin typeface="+mn-lt"/>
                <a:sym typeface="Arial" pitchFamily="34" charset="0"/>
              </a:rPr>
              <a:t> </a:t>
            </a:r>
            <a:r>
              <a:rPr lang="en-US" altLang="it-IT" sz="2000" b="0" dirty="0" err="1">
                <a:solidFill>
                  <a:schemeClr val="tx1"/>
                </a:solidFill>
                <a:latin typeface="+mn-lt"/>
                <a:sym typeface="Arial" pitchFamily="34" charset="0"/>
              </a:rPr>
              <a:t>compaiono</a:t>
            </a:r>
            <a:r>
              <a:rPr lang="en-US" altLang="it-IT" sz="2000" b="0" dirty="0">
                <a:solidFill>
                  <a:schemeClr val="tx1"/>
                </a:solidFill>
                <a:latin typeface="+mn-lt"/>
                <a:sym typeface="Arial" pitchFamily="34" charset="0"/>
              </a:rPr>
              <a:t> le prime </a:t>
            </a:r>
            <a:r>
              <a:rPr lang="en-US" altLang="it-IT" sz="2000" b="0" dirty="0" err="1">
                <a:solidFill>
                  <a:schemeClr val="tx1"/>
                </a:solidFill>
                <a:latin typeface="+mn-lt"/>
                <a:sym typeface="Arial" pitchFamily="34" charset="0"/>
              </a:rPr>
              <a:t>rughe</a:t>
            </a:r>
            <a:r>
              <a:rPr lang="en-US" altLang="it-IT" sz="2000" b="0" dirty="0">
                <a:solidFill>
                  <a:schemeClr val="tx1"/>
                </a:solidFill>
                <a:latin typeface="+mn-lt"/>
                <a:sym typeface="Arial" pitchFamily="34" charset="0"/>
              </a:rPr>
              <a:t> e </a:t>
            </a:r>
            <a:r>
              <a:rPr lang="en-US" altLang="it-IT" sz="2000" b="0" dirty="0" err="1">
                <a:solidFill>
                  <a:schemeClr val="tx1"/>
                </a:solidFill>
                <a:latin typeface="+mn-lt"/>
                <a:sym typeface="Arial" pitchFamily="34" charset="0"/>
              </a:rPr>
              <a:t>bisogna</a:t>
            </a:r>
            <a:r>
              <a:rPr lang="en-US" altLang="it-IT" sz="2000" b="0" dirty="0">
                <a:solidFill>
                  <a:schemeClr val="tx1"/>
                </a:solidFill>
                <a:latin typeface="+mn-lt"/>
                <a:sym typeface="Arial" pitchFamily="34" charset="0"/>
              </a:rPr>
              <a:t> </a:t>
            </a:r>
            <a:r>
              <a:rPr lang="en-US" altLang="it-IT" sz="2000" b="0" dirty="0" err="1">
                <a:solidFill>
                  <a:schemeClr val="tx1"/>
                </a:solidFill>
                <a:latin typeface="+mn-lt"/>
                <a:sym typeface="Arial" pitchFamily="34" charset="0"/>
              </a:rPr>
              <a:t>trattarla</a:t>
            </a:r>
            <a:r>
              <a:rPr lang="en-US" altLang="it-IT" sz="2000" b="0" dirty="0">
                <a:solidFill>
                  <a:schemeClr val="tx1"/>
                </a:solidFill>
                <a:latin typeface="+mn-lt"/>
                <a:sym typeface="Arial" pitchFamily="34" charset="0"/>
              </a:rPr>
              <a:t> </a:t>
            </a:r>
            <a:r>
              <a:rPr lang="en-US" altLang="it-IT" sz="2000" b="0" dirty="0" err="1">
                <a:solidFill>
                  <a:schemeClr val="tx1"/>
                </a:solidFill>
                <a:latin typeface="+mn-lt"/>
                <a:sym typeface="Arial" pitchFamily="34" charset="0"/>
              </a:rPr>
              <a:t>quotidianamente</a:t>
            </a:r>
            <a:r>
              <a:rPr lang="en-US" altLang="it-IT" sz="2000" b="0" dirty="0">
                <a:solidFill>
                  <a:schemeClr val="tx1"/>
                </a:solidFill>
                <a:latin typeface="+mn-lt"/>
                <a:sym typeface="Arial" pitchFamily="34" charset="0"/>
              </a:rPr>
              <a:t> con </a:t>
            </a:r>
            <a:r>
              <a:rPr lang="en-US" altLang="it-IT" sz="2000" b="0" dirty="0" err="1">
                <a:solidFill>
                  <a:schemeClr val="tx1"/>
                </a:solidFill>
                <a:latin typeface="+mn-lt"/>
                <a:sym typeface="Arial" pitchFamily="34" charset="0"/>
              </a:rPr>
              <a:t>prodotti</a:t>
            </a:r>
            <a:r>
              <a:rPr lang="en-US" altLang="it-IT" sz="2000" b="0" dirty="0">
                <a:solidFill>
                  <a:schemeClr val="tx1"/>
                </a:solidFill>
                <a:latin typeface="+mn-lt"/>
                <a:sym typeface="Arial" pitchFamily="34" charset="0"/>
              </a:rPr>
              <a:t> </a:t>
            </a:r>
            <a:r>
              <a:rPr lang="en-US" altLang="it-IT" sz="2000" b="0" dirty="0" err="1">
                <a:solidFill>
                  <a:schemeClr val="tx1"/>
                </a:solidFill>
                <a:latin typeface="+mn-lt"/>
                <a:sym typeface="Arial" pitchFamily="34" charset="0"/>
              </a:rPr>
              <a:t>specifici</a:t>
            </a:r>
            <a:r>
              <a:rPr lang="en-US" altLang="it-IT" sz="2000" b="0" dirty="0">
                <a:solidFill>
                  <a:schemeClr val="tx1"/>
                </a:solidFill>
                <a:latin typeface="+mn-lt"/>
                <a:sym typeface="Arial" pitchFamily="34" charset="0"/>
              </a:rPr>
              <a:t>. P</a:t>
            </a:r>
            <a:r>
              <a:rPr lang="it-IT" altLang="it-IT" sz="2000" b="0" dirty="0" err="1">
                <a:solidFill>
                  <a:schemeClr val="tx1"/>
                </a:solidFill>
                <a:latin typeface="+mn-lt"/>
              </a:rPr>
              <a:t>roduce</a:t>
            </a:r>
            <a:r>
              <a:rPr lang="it-IT" altLang="it-IT" sz="2000" b="0" dirty="0">
                <a:solidFill>
                  <a:schemeClr val="tx1"/>
                </a:solidFill>
                <a:latin typeface="+mn-lt"/>
              </a:rPr>
              <a:t> un significativo aumento del grado di idratazione della pelle nell'arco di 8 ore. </a:t>
            </a:r>
            <a:r>
              <a:rPr lang="en-US" altLang="it-IT" sz="2000" b="0" dirty="0">
                <a:solidFill>
                  <a:schemeClr val="tx1"/>
                </a:solidFill>
                <a:latin typeface="+mn-lt"/>
                <a:sym typeface="Arial" panose="020B0604020202020204" pitchFamily="34" charset="0"/>
              </a:rPr>
              <a:t>Usa </a:t>
            </a:r>
            <a:r>
              <a:rPr lang="it-IT" altLang="it-IT" sz="2000" b="0" dirty="0">
                <a:solidFill>
                  <a:schemeClr val="tx1"/>
                </a:solidFill>
                <a:latin typeface="+mn-lt"/>
              </a:rPr>
              <a:t>il dito con meno forza</a:t>
            </a:r>
            <a:r>
              <a:rPr lang="it-IT" altLang="it-IT" sz="2000" b="0" baseline="0" dirty="0">
                <a:solidFill>
                  <a:schemeClr val="tx1"/>
                </a:solidFill>
                <a:latin typeface="+mn-lt"/>
              </a:rPr>
              <a:t> perché la zona contorno occhi </a:t>
            </a:r>
            <a:r>
              <a:rPr lang="it-IT" altLang="it-IT" sz="2000" b="0" dirty="0">
                <a:solidFill>
                  <a:schemeClr val="tx1"/>
                </a:solidFill>
                <a:latin typeface="+mn-lt"/>
              </a:rPr>
              <a:t>e va picchiettato se no la pelle si…»stropiccia». Il gel rassoda la pelle intorno agli occhi, riduce</a:t>
            </a:r>
            <a:r>
              <a:rPr lang="it-IT" altLang="it-IT" sz="2000" b="0" baseline="0" dirty="0">
                <a:solidFill>
                  <a:schemeClr val="tx1"/>
                </a:solidFill>
                <a:latin typeface="+mn-lt"/>
              </a:rPr>
              <a:t> il gonfiore e rinfresca la pelle. S</a:t>
            </a:r>
            <a:r>
              <a:rPr lang="it-IT" altLang="it-IT" sz="2000" b="0" dirty="0">
                <a:solidFill>
                  <a:schemeClr val="tx1"/>
                </a:solidFill>
                <a:latin typeface="+mn-lt"/>
              </a:rPr>
              <a:t>i usa alla mattina.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52A57-6984-4745-85F6-7E98B491A886}" type="slidenum">
              <a:rPr lang="it-IT" smtClean="0"/>
              <a:pPr/>
              <a:t>38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08451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altLang="it-IT" sz="2000" b="0" dirty="0">
                <a:solidFill>
                  <a:schemeClr val="tx1"/>
                </a:solidFill>
                <a:latin typeface="+mn-lt"/>
              </a:rPr>
              <a:t>La crema idrata</a:t>
            </a:r>
            <a:r>
              <a:rPr lang="it-IT" altLang="it-IT" sz="2000" b="0" baseline="0" dirty="0">
                <a:solidFill>
                  <a:schemeClr val="tx1"/>
                </a:solidFill>
                <a:latin typeface="+mn-lt"/>
              </a:rPr>
              <a:t> e aiuta a ridurre la comparsa di rughe. Si usa alla sera </a:t>
            </a:r>
            <a:r>
              <a:rPr lang="it-IT" altLang="it-IT" sz="2000" b="0" dirty="0">
                <a:solidFill>
                  <a:schemeClr val="tx1"/>
                </a:solidFill>
                <a:latin typeface="+mn-lt"/>
              </a:rPr>
              <a:t>perché,</a:t>
            </a:r>
            <a:r>
              <a:rPr lang="it-IT" altLang="it-IT" sz="20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it-IT" altLang="it-IT" sz="2000" b="0" dirty="0">
                <a:solidFill>
                  <a:schemeClr val="tx1"/>
                </a:solidFill>
                <a:latin typeface="+mn-lt"/>
              </a:rPr>
              <a:t>rispetto al gel, contiene più agenti idratanti e vitamine. </a:t>
            </a:r>
          </a:p>
          <a:p>
            <a:endParaRPr lang="it-IT" sz="16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52A57-6984-4745-85F6-7E98B491A886}" type="slidenum">
              <a:rPr lang="it-IT" smtClean="0"/>
              <a:pPr/>
              <a:t>39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80802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52A57-6984-4745-85F6-7E98B491A886}" type="slidenum">
              <a:rPr lang="it-IT" smtClean="0"/>
              <a:pPr/>
              <a:t>40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53521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dirty="0">
                <a:solidFill>
                  <a:schemeClr val="tx1"/>
                </a:solidFill>
                <a:latin typeface="+mn-lt"/>
              </a:rPr>
              <a:t>Offre una protezione UVA e UVB ad ampio spettro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52A57-6984-4745-85F6-7E98B491A886}" type="slidenum">
              <a:rPr lang="it-IT" smtClean="0"/>
              <a:pPr/>
              <a:t>41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922876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sz="20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52A57-6984-4745-85F6-7E98B491A886}" type="slidenum">
              <a:rPr lang="it-IT" smtClean="0"/>
              <a:pPr/>
              <a:t>42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21873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altLang="it-IT" sz="2000" b="0" dirty="0">
                <a:solidFill>
                  <a:schemeClr val="tx1"/>
                </a:solidFill>
                <a:latin typeface="+mn-lt"/>
              </a:rPr>
              <a:t>Herbalife ha anche una linea capelli e corpo a base di Aloe:</a:t>
            </a:r>
            <a:r>
              <a:rPr lang="it-IT" altLang="it-IT" sz="20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it-IT" altLang="it-IT" sz="2000" b="0" baseline="0" dirty="0" err="1">
                <a:solidFill>
                  <a:schemeClr val="tx1"/>
                </a:solidFill>
                <a:latin typeface="+mn-lt"/>
              </a:rPr>
              <a:t>Shampo</a:t>
            </a:r>
            <a:r>
              <a:rPr lang="it-IT" altLang="it-IT" sz="2000" b="0" baseline="0" dirty="0">
                <a:solidFill>
                  <a:schemeClr val="tx1"/>
                </a:solidFill>
                <a:latin typeface="+mn-lt"/>
              </a:rPr>
              <a:t> e balsamo fortificanti, bagnoschiuma, saponetta e gel lenitivo, Visto che non li possiamo provare tutti… vi</a:t>
            </a:r>
            <a:r>
              <a:rPr lang="it-IT" altLang="it-IT" sz="2000" b="0" dirty="0">
                <a:solidFill>
                  <a:schemeClr val="tx1"/>
                </a:solidFill>
                <a:latin typeface="+mn-lt"/>
              </a:rPr>
              <a:t> facciamo provare questa crema mani corpo ..n</a:t>
            </a:r>
            <a:r>
              <a:rPr lang="it-IT" altLang="it-IT" sz="2000" b="0" baseline="0" dirty="0">
                <a:solidFill>
                  <a:schemeClr val="tx1"/>
                </a:solidFill>
                <a:latin typeface="+mn-lt"/>
              </a:rPr>
              <a:t>on unge, molto idratante. </a:t>
            </a:r>
          </a:p>
        </p:txBody>
      </p:sp>
      <p:sp>
        <p:nvSpPr>
          <p:cNvPr id="112643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31984CF-DB96-4DEE-BD07-9877BFCDB9F4}" type="slidenum">
              <a:rPr lang="it-IT">
                <a:solidFill>
                  <a:prstClr val="black"/>
                </a:solidFill>
                <a:cs typeface="Arial" charset="0"/>
              </a:rPr>
              <a:pPr>
                <a:defRPr/>
              </a:pPr>
              <a:t>43</a:t>
            </a:fld>
            <a:endParaRPr lang="it-IT">
              <a:solidFill>
                <a:prstClr val="black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2542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52A57-6984-4745-85F6-7E98B491A886}" type="slidenum">
              <a:rPr lang="it-IT" smtClean="0"/>
              <a:pPr/>
              <a:t>44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934444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spcBef>
                <a:spcPct val="0"/>
              </a:spcBef>
            </a:pPr>
            <a:r>
              <a:rPr lang="it-IT" altLang="it-IT" sz="2000" b="0" i="0" baseline="0" dirty="0">
                <a:solidFill>
                  <a:schemeClr val="tx1"/>
                </a:solidFill>
                <a:latin typeface="+mn-lt"/>
              </a:rPr>
              <a:t>Intanto vi offriamo questo infuso 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52A57-6984-4745-85F6-7E98B491A886}" type="slidenum">
              <a:rPr lang="it-IT" smtClean="0"/>
              <a:pPr/>
              <a:t>46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96198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8A5FB6-4E53-4F97-AF27-E52A2989B2C1}" type="slidenum">
              <a:rPr lang="it-IT" smtClean="0"/>
              <a:pPr/>
              <a:t>48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349450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8A5FB6-4E53-4F97-AF27-E52A2989B2C1}" type="slidenum">
              <a:rPr lang="it-IT" smtClean="0"/>
              <a:pPr/>
              <a:t>49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67382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it-IT" altLang="it-IT" sz="2000" b="0" dirty="0"/>
              <a:t>Un’ultima cosa: quali sono i 3 prodotti che ti sono piaciuti di più? Metti pure la X sul foglio, compresi Aloe e The.   prezzi accessibili perché direttamente dall’azienda. </a:t>
            </a:r>
            <a:br>
              <a:rPr lang="it-IT" altLang="it-IT" sz="2000" b="0" dirty="0"/>
            </a:br>
            <a:endParaRPr lang="it-IT" altLang="it-IT" sz="2000" b="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52A57-6984-4745-85F6-7E98B491A886}" type="slidenum">
              <a:rPr lang="it-IT" smtClean="0"/>
              <a:pPr/>
              <a:t>51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762092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it-IT" altLang="it-IT" sz="2000" b="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52A57-6984-4745-85F6-7E98B491A886}" type="slidenum">
              <a:rPr lang="it-IT" smtClean="0"/>
              <a:pPr/>
              <a:t>52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04363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8A5FB6-4E53-4F97-AF27-E52A2989B2C1}" type="slidenum">
              <a:rPr lang="it-IT" smtClean="0"/>
              <a:pPr/>
              <a:t>53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17809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16296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906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7603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9982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EE38A8F-67EC-45BF-99F5-E3BA5727AB70}" type="datetimeFigureOut">
              <a:rPr lang="it-IT" smtClean="0">
                <a:solidFill>
                  <a:prstClr val="black"/>
                </a:solidFill>
              </a:rPr>
              <a:pPr/>
              <a:t>16/06/2022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it-IT">
              <a:solidFill>
                <a:prstClr val="black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F423943-EAAD-4BCB-9850-A8C3001F4A00}" type="slidenum">
              <a:rPr lang="it-IT" smtClean="0">
                <a:solidFill>
                  <a:prstClr val="black"/>
                </a:solidFill>
              </a:rPr>
              <a:pPr/>
              <a:t>‹N›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959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EE38A8F-67EC-45BF-99F5-E3BA5727AB70}" type="datetimeFigureOut">
              <a:rPr lang="it-IT" smtClean="0">
                <a:solidFill>
                  <a:prstClr val="black"/>
                </a:solidFill>
              </a:rPr>
              <a:pPr/>
              <a:t>16/06/2022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it-IT">
              <a:solidFill>
                <a:prstClr val="black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F423943-EAAD-4BCB-9850-A8C3001F4A00}" type="slidenum">
              <a:rPr lang="it-IT" smtClean="0">
                <a:solidFill>
                  <a:prstClr val="black"/>
                </a:solidFill>
              </a:rPr>
              <a:pPr/>
              <a:t>‹N›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00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EE38A8F-67EC-45BF-99F5-E3BA5727AB70}" type="datetimeFigureOut">
              <a:rPr lang="it-IT" smtClean="0">
                <a:solidFill>
                  <a:prstClr val="black"/>
                </a:solidFill>
              </a:rPr>
              <a:pPr/>
              <a:t>16/06/2022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it-IT">
              <a:solidFill>
                <a:prstClr val="black"/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F423943-EAAD-4BCB-9850-A8C3001F4A00}" type="slidenum">
              <a:rPr lang="it-IT" smtClean="0">
                <a:solidFill>
                  <a:prstClr val="black"/>
                </a:solidFill>
              </a:rPr>
              <a:pPr/>
              <a:t>‹N›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324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EE38A8F-67EC-45BF-99F5-E3BA5727AB70}" type="datetimeFigureOut">
              <a:rPr lang="it-IT" smtClean="0">
                <a:solidFill>
                  <a:prstClr val="black"/>
                </a:solidFill>
              </a:rPr>
              <a:pPr/>
              <a:t>16/06/2022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it-IT">
              <a:solidFill>
                <a:prstClr val="black"/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F423943-EAAD-4BCB-9850-A8C3001F4A00}" type="slidenum">
              <a:rPr lang="it-IT" smtClean="0">
                <a:solidFill>
                  <a:prstClr val="black"/>
                </a:solidFill>
              </a:rPr>
              <a:pPr/>
              <a:t>‹N›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973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EE38A8F-67EC-45BF-99F5-E3BA5727AB70}" type="datetimeFigureOut">
              <a:rPr lang="it-IT" smtClean="0">
                <a:solidFill>
                  <a:prstClr val="black"/>
                </a:solidFill>
              </a:rPr>
              <a:pPr/>
              <a:t>16/06/2022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it-IT">
              <a:solidFill>
                <a:prstClr val="black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F423943-EAAD-4BCB-9850-A8C3001F4A00}" type="slidenum">
              <a:rPr lang="it-IT" smtClean="0">
                <a:solidFill>
                  <a:prstClr val="black"/>
                </a:solidFill>
              </a:rPr>
              <a:pPr/>
              <a:t>‹N›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274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EE38A8F-67EC-45BF-99F5-E3BA5727AB70}" type="datetimeFigureOut">
              <a:rPr lang="it-IT" smtClean="0">
                <a:solidFill>
                  <a:prstClr val="black"/>
                </a:solidFill>
              </a:rPr>
              <a:pPr/>
              <a:t>16/06/2022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it-IT">
              <a:solidFill>
                <a:prstClr val="black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F423943-EAAD-4BCB-9850-A8C3001F4A00}" type="slidenum">
              <a:rPr lang="it-IT" smtClean="0">
                <a:solidFill>
                  <a:prstClr val="black"/>
                </a:solidFill>
              </a:rPr>
              <a:pPr/>
              <a:t>‹N›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047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EE38A8F-67EC-45BF-99F5-E3BA5727AB70}" type="datetimeFigureOut">
              <a:rPr lang="it-IT" smtClean="0">
                <a:solidFill>
                  <a:prstClr val="black"/>
                </a:solidFill>
              </a:rPr>
              <a:pPr/>
              <a:t>16/06/2022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it-IT">
              <a:solidFill>
                <a:prstClr val="black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F423943-EAAD-4BCB-9850-A8C3001F4A00}" type="slidenum">
              <a:rPr lang="it-IT" smtClean="0">
                <a:solidFill>
                  <a:prstClr val="black"/>
                </a:solidFill>
              </a:rPr>
              <a:pPr/>
              <a:t>‹N›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390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EE38A8F-67EC-45BF-99F5-E3BA5727AB70}" type="datetimeFigureOut">
              <a:rPr lang="it-IT" smtClean="0">
                <a:solidFill>
                  <a:prstClr val="black"/>
                </a:solidFill>
              </a:rPr>
              <a:pPr/>
              <a:t>16/06/2022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it-IT">
              <a:solidFill>
                <a:prstClr val="black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F423943-EAAD-4BCB-9850-A8C3001F4A00}" type="slidenum">
              <a:rPr lang="it-IT" smtClean="0">
                <a:solidFill>
                  <a:prstClr val="black"/>
                </a:solidFill>
              </a:rPr>
              <a:pPr/>
              <a:t>‹N›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983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EE38A8F-67EC-45BF-99F5-E3BA5727AB70}" type="datetimeFigureOut">
              <a:rPr lang="it-IT" smtClean="0">
                <a:solidFill>
                  <a:prstClr val="black"/>
                </a:solidFill>
              </a:rPr>
              <a:pPr/>
              <a:t>16/06/2022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it-IT">
              <a:solidFill>
                <a:prstClr val="black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F423943-EAAD-4BCB-9850-A8C3001F4A00}" type="slidenum">
              <a:rPr lang="it-IT" smtClean="0">
                <a:solidFill>
                  <a:prstClr val="black"/>
                </a:solidFill>
              </a:rPr>
              <a:pPr/>
              <a:t>‹N›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7968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EEE38A8F-67EC-45BF-99F5-E3BA5727AB70}" type="datetimeFigureOut">
              <a:rPr lang="it-IT" smtClean="0">
                <a:solidFill>
                  <a:prstClr val="black"/>
                </a:solidFill>
              </a:rPr>
              <a:pPr/>
              <a:t>16/06/2022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it-IT">
              <a:solidFill>
                <a:prstClr val="black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F423943-EAAD-4BCB-9850-A8C3001F4A00}" type="slidenum">
              <a:rPr lang="it-IT" smtClean="0">
                <a:solidFill>
                  <a:prstClr val="black"/>
                </a:solidFill>
              </a:rPr>
              <a:pPr/>
              <a:t>‹N›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9878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053599"/>
      </p:ext>
    </p:extLst>
  </p:cSld>
  <p:clrMapOvr>
    <a:masterClrMapping/>
  </p:clrMapOvr>
  <p:transition spd="slow">
    <p:randomBa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/>
          <p:cNvSpPr>
            <a:spLocks noGrp="1"/>
          </p:cNvSpPr>
          <p:nvPr>
            <p:ph type="ctrTitle"/>
          </p:nvPr>
        </p:nvSpPr>
        <p:spPr>
          <a:xfrm>
            <a:off x="143339" y="92504"/>
            <a:ext cx="10465163" cy="521642"/>
          </a:xfrm>
          <a:prstGeom prst="rect">
            <a:avLst/>
          </a:prstGeom>
        </p:spPr>
        <p:txBody>
          <a:bodyPr anchor="ctr"/>
          <a:lstStyle>
            <a:lvl1pPr algn="l">
              <a:defRPr sz="4000" b="1" kern="1200" spc="-150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4" name="Sottotitolo 2"/>
          <p:cNvSpPr>
            <a:spLocks noGrp="1"/>
          </p:cNvSpPr>
          <p:nvPr>
            <p:ph type="subTitle" idx="13"/>
          </p:nvPr>
        </p:nvSpPr>
        <p:spPr>
          <a:xfrm>
            <a:off x="143339" y="730516"/>
            <a:ext cx="12001333" cy="216024"/>
          </a:xfrm>
          <a:prstGeom prst="rect">
            <a:avLst/>
          </a:prstGeom>
        </p:spPr>
        <p:txBody>
          <a:bodyPr anchor="ctr"/>
          <a:lstStyle>
            <a:lvl1pPr marL="0" indent="0" algn="l">
              <a:spcBef>
                <a:spcPts val="0"/>
              </a:spcBef>
              <a:buNone/>
              <a:defRPr sz="1600" kern="1200" spc="100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/>
              <a:t>Fare clic per modificare lo stile del sottotitolo dello schema</a:t>
            </a:r>
          </a:p>
        </p:txBody>
      </p:sp>
      <p:sp>
        <p:nvSpPr>
          <p:cNvPr id="5" name="Segnaposto contenuto 2"/>
          <p:cNvSpPr>
            <a:spLocks noGrp="1"/>
          </p:cNvSpPr>
          <p:nvPr>
            <p:ph idx="1"/>
          </p:nvPr>
        </p:nvSpPr>
        <p:spPr>
          <a:xfrm>
            <a:off x="335360" y="1131590"/>
            <a:ext cx="11521280" cy="5321746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555555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400">
                <a:solidFill>
                  <a:srgbClr val="555555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000">
                <a:solidFill>
                  <a:srgbClr val="555555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800">
                <a:solidFill>
                  <a:srgbClr val="555555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600">
                <a:solidFill>
                  <a:srgbClr val="555555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6373324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2832824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el, inhoud en 2 inhoudseleme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6197600" y="1600203"/>
            <a:ext cx="53848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6197600" y="3938596"/>
            <a:ext cx="53848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54406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8737600" y="6173292"/>
            <a:ext cx="2844801" cy="366118"/>
          </a:xfrm>
          <a:prstGeom prst="rect">
            <a:avLst/>
          </a:prstGeom>
        </p:spPr>
        <p:txBody>
          <a:bodyPr wrap="square" lIns="65023" tIns="65023" rIns="65023" bIns="65023" anchor="ctr"/>
          <a:lstStyle>
            <a:lvl1pPr algn="r" defTabSz="321457">
              <a:defRPr sz="1125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38140571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3722208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9067" y="297700"/>
            <a:ext cx="10414000" cy="803541"/>
          </a:xfrm>
          <a:prstGeom prst="rect">
            <a:avLst/>
          </a:prstGeom>
        </p:spPr>
        <p:txBody>
          <a:bodyPr/>
          <a:lstStyle/>
          <a:p>
            <a:r>
              <a:rPr lang="en-US" altLang="ko-KR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9068" y="1326903"/>
            <a:ext cx="10416117" cy="46725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83097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rnice 9"/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3389"/>
            </a:avLst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>
              <a:solidFill>
                <a:prstClr val="black"/>
              </a:solidFill>
            </a:endParaRPr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3099" y="5857386"/>
            <a:ext cx="1469248" cy="680871"/>
          </a:xfrm>
          <a:prstGeom prst="rect">
            <a:avLst/>
          </a:prstGeom>
          <a:ln w="88900" cap="sq" cmpd="thickThin">
            <a:solidFill>
              <a:schemeClr val="bg1">
                <a:lumMod val="9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cxnSp>
        <p:nvCxnSpPr>
          <p:cNvPr id="4" name="Connettore diritto 3"/>
          <p:cNvCxnSpPr/>
          <p:nvPr userDrawn="1"/>
        </p:nvCxnSpPr>
        <p:spPr>
          <a:xfrm>
            <a:off x="553792" y="6194738"/>
            <a:ext cx="9406928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6277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5" r:id="rId14"/>
    <p:sldLayoutId id="2147483679" r:id="rId15"/>
    <p:sldLayoutId id="2147483680" r:id="rId16"/>
    <p:sldLayoutId id="2147483681" r:id="rId17"/>
    <p:sldLayoutId id="2147483682" r:id="rId18"/>
    <p:sldLayoutId id="2147483683" r:id="rId1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jpeg"/><Relationship Id="rId4" Type="http://schemas.openxmlformats.org/officeDocument/2006/relationships/image" Target="../media/image33.png"/><Relationship Id="rId9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6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4.jpeg"/><Relationship Id="rId4" Type="http://schemas.openxmlformats.org/officeDocument/2006/relationships/image" Target="../media/image8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7.jpeg"/><Relationship Id="rId4" Type="http://schemas.openxmlformats.org/officeDocument/2006/relationships/image" Target="../media/image8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0.jpeg"/><Relationship Id="rId5" Type="http://schemas.openxmlformats.org/officeDocument/2006/relationships/hyperlink" Target="http://www.google.it/url?sa=i&amp;rct=j&amp;q=&amp;esrc=s&amp;frm=1&amp;source=images&amp;cd=&amp;cad=rja&amp;docid=IHQs32G840yPWM&amp;tbnid=gKfBMUIRzSfPoM:&amp;ved=0CAUQjRw&amp;url=http://www.nyl.it/categoria.asp?id=17&amp;lingua=ita&amp;ei=5QNgUuefH4mHtQa2uoHgDg&amp;bvm=bv.54934254,d.bGE&amp;psig=AFQjCNFF7md1_LXD9UeBAMBALbQd1N_IEA&amp;ust=1382110507167134" TargetMode="External"/><Relationship Id="rId4" Type="http://schemas.openxmlformats.org/officeDocument/2006/relationships/image" Target="../media/image8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0.jpeg"/><Relationship Id="rId5" Type="http://schemas.openxmlformats.org/officeDocument/2006/relationships/hyperlink" Target="http://www.google.it/url?sa=i&amp;rct=j&amp;q=&amp;esrc=s&amp;frm=1&amp;source=images&amp;cd=&amp;cad=rja&amp;docid=IHQs32G840yPWM&amp;tbnid=gKfBMUIRzSfPoM:&amp;ved=0CAUQjRw&amp;url=http://www.nyl.it/categoria.asp?id=17&amp;lingua=ita&amp;ei=5QNgUuefH4mHtQa2uoHgDg&amp;bvm=bv.54934254,d.bGE&amp;psig=AFQjCNFF7md1_LXD9UeBAMBALbQd1N_IEA&amp;ust=1382110507167134" TargetMode="External"/><Relationship Id="rId4" Type="http://schemas.openxmlformats.org/officeDocument/2006/relationships/image" Target="../media/image9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0.jpeg"/><Relationship Id="rId4" Type="http://schemas.openxmlformats.org/officeDocument/2006/relationships/image" Target="../media/image9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0.jpeg"/><Relationship Id="rId5" Type="http://schemas.openxmlformats.org/officeDocument/2006/relationships/image" Target="../media/image95.jpeg"/><Relationship Id="rId4" Type="http://schemas.openxmlformats.org/officeDocument/2006/relationships/image" Target="../media/image10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6.emf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9.emf"/><Relationship Id="rId4" Type="http://schemas.openxmlformats.org/officeDocument/2006/relationships/image" Target="../media/image108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1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it/url?sa=i&amp;rct=j&amp;q=&amp;esrc=s&amp;source=images&amp;cd=&amp;cad=rja&amp;uact=8&amp;ved=0ahUKEwj70fLt-MLUAhVCPxQKHbklDO4QjRwIBw&amp;url=http://www.vivialtop.com/index.php?fl=2&amp;op=mcs&amp;id_cont=1274&amp;idm=1275&amp;moi=1275&amp;eng=34%20anni%20di%20esperienza!&amp;psig=AFQjCNEmbau7CCcDzZNOoJlathZVHrB2jg&amp;ust=1497722257813425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magin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03553"/>
            <a:ext cx="9609876" cy="5578147"/>
          </a:xfrm>
          <a:prstGeom prst="rect">
            <a:avLst/>
          </a:prstGeom>
        </p:spPr>
      </p:pic>
      <p:sp>
        <p:nvSpPr>
          <p:cNvPr id="16" name="Titolo 1"/>
          <p:cNvSpPr txBox="1">
            <a:spLocks/>
          </p:cNvSpPr>
          <p:nvPr/>
        </p:nvSpPr>
        <p:spPr bwMode="auto">
          <a:xfrm>
            <a:off x="6762750" y="1617390"/>
            <a:ext cx="4743451" cy="2668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8000" b="1" i="1" dirty="0">
                <a:solidFill>
                  <a:srgbClr val="FF0066"/>
                </a:solidFill>
                <a:latin typeface="Comic Sans MS" panose="030F0702030302020204" pitchFamily="66" charset="0"/>
                <a:ea typeface="Microsoft YaHei" panose="020B0503020204020204" pitchFamily="34" charset="-122"/>
                <a:cs typeface="Courier New" panose="02070309020205020404" pitchFamily="49" charset="0"/>
              </a:rPr>
              <a:t>BEAUTY SKIN</a:t>
            </a:r>
          </a:p>
        </p:txBody>
      </p:sp>
    </p:spTree>
    <p:extLst>
      <p:ext uri="{BB962C8B-B14F-4D97-AF65-F5344CB8AC3E}">
        <p14:creationId xmlns:p14="http://schemas.microsoft.com/office/powerpoint/2010/main" val="3914884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/>
          <a:srcRect l="43685"/>
          <a:stretch/>
        </p:blipFill>
        <p:spPr>
          <a:xfrm>
            <a:off x="9277350" y="3308391"/>
            <a:ext cx="2285995" cy="23614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8371" name="Segnaposto contenuto 3"/>
          <p:cNvSpPr>
            <a:spLocks noGrp="1"/>
          </p:cNvSpPr>
          <p:nvPr>
            <p:ph idx="4294967295"/>
          </p:nvPr>
        </p:nvSpPr>
        <p:spPr bwMode="auto">
          <a:xfrm>
            <a:off x="304796" y="1044254"/>
            <a:ext cx="11582399" cy="1108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it-IT" altLang="ja-JP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Cosa faremo assieme?</a:t>
            </a:r>
          </a:p>
          <a:p>
            <a:pPr marL="0" indent="0">
              <a:buNone/>
            </a:pPr>
            <a:r>
              <a:rPr lang="it-IT" altLang="it-IT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ea typeface="MS Mincho" panose="02020609040205080304" pitchFamily="49" charset="-128"/>
              </a:rPr>
              <a:t>Questa è una </a:t>
            </a:r>
            <a:r>
              <a:rPr lang="it-IT" altLang="it-IT" b="1" dirty="0">
                <a:solidFill>
                  <a:srgbClr val="006600"/>
                </a:solidFill>
                <a:latin typeface="High Tower Text" panose="02040502050506030303" pitchFamily="18" charset="0"/>
                <a:ea typeface="MS Mincho" panose="02020609040205080304" pitchFamily="49" charset="-128"/>
              </a:rPr>
              <a:t>PROVA CREME </a:t>
            </a:r>
            <a:r>
              <a:rPr lang="it-IT" altLang="it-IT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ea typeface="MS Mincho" panose="02020609040205080304" pitchFamily="49" charset="-128"/>
              </a:rPr>
              <a:t>gratuita a scopo di </a:t>
            </a:r>
            <a:r>
              <a:rPr lang="it-IT" altLang="it-IT" b="1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ea typeface="MS Mincho" panose="02020609040205080304" pitchFamily="49" charset="-128"/>
              </a:rPr>
              <a:t>«sondaggio». </a:t>
            </a:r>
            <a:r>
              <a:rPr lang="it-IT" altLang="ja-JP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Proveremo alcuni prodotti per avere una corretta </a:t>
            </a:r>
            <a:br>
              <a:rPr lang="it-IT" altLang="ja-JP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it-IT" altLang="ja-JP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«Beauty Routine» così mi potrai dare le tue impressioni.</a:t>
            </a:r>
            <a:endParaRPr lang="it-IT" altLang="ja-JP" sz="2800" dirty="0">
              <a:solidFill>
                <a:schemeClr val="tx1">
                  <a:lumMod val="85000"/>
                  <a:lumOff val="15000"/>
                </a:schemeClr>
              </a:solidFill>
              <a:latin typeface="High Tower Text" panose="02040502050506030303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endParaRPr lang="it-IT" altLang="ja-JP" sz="1200" b="1" dirty="0">
              <a:solidFill>
                <a:schemeClr val="tx1">
                  <a:lumMod val="85000"/>
                  <a:lumOff val="15000"/>
                </a:schemeClr>
              </a:solidFill>
              <a:latin typeface="High Tower Text" panose="02040502050506030303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58375" name="Rettangolo 5"/>
          <p:cNvSpPr>
            <a:spLocks noChangeArrowheads="1"/>
          </p:cNvSpPr>
          <p:nvPr/>
        </p:nvSpPr>
        <p:spPr bwMode="auto">
          <a:xfrm>
            <a:off x="304795" y="3175041"/>
            <a:ext cx="11582399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it-IT" altLang="it-IT" sz="3200" dirty="0">
                <a:solidFill>
                  <a:srgbClr val="006600"/>
                </a:solidFill>
                <a:latin typeface="High Tower Text" panose="02040502050506030303" pitchFamily="18" charset="0"/>
                <a:ea typeface="MS Mincho" panose="02020609040205080304" pitchFamily="49" charset="-128"/>
              </a:rPr>
              <a:t>Ti darò anche delle informazioni sulla </a:t>
            </a:r>
            <a:br>
              <a:rPr lang="it-IT" altLang="it-IT" sz="3200" dirty="0">
                <a:solidFill>
                  <a:srgbClr val="006600"/>
                </a:solidFill>
                <a:latin typeface="High Tower Text" panose="02040502050506030303" pitchFamily="18" charset="0"/>
                <a:ea typeface="MS Mincho" panose="02020609040205080304" pitchFamily="49" charset="-128"/>
              </a:rPr>
            </a:br>
            <a:r>
              <a:rPr lang="it-IT" altLang="it-IT" sz="3200" dirty="0">
                <a:solidFill>
                  <a:srgbClr val="006600"/>
                </a:solidFill>
                <a:latin typeface="High Tower Text" panose="02040502050506030303" pitchFamily="18" charset="0"/>
                <a:ea typeface="MS Mincho" panose="02020609040205080304" pitchFamily="49" charset="-128"/>
              </a:rPr>
              <a:t>Nutrizione esterna della pelle passando dalla </a:t>
            </a:r>
            <a:br>
              <a:rPr lang="it-IT" altLang="it-IT" sz="3200" dirty="0">
                <a:solidFill>
                  <a:srgbClr val="006600"/>
                </a:solidFill>
                <a:latin typeface="High Tower Text" panose="02040502050506030303" pitchFamily="18" charset="0"/>
                <a:ea typeface="MS Mincho" panose="02020609040205080304" pitchFamily="49" charset="-128"/>
              </a:rPr>
            </a:br>
            <a:r>
              <a:rPr lang="it-IT" altLang="it-IT" sz="3200" dirty="0">
                <a:solidFill>
                  <a:srgbClr val="006600"/>
                </a:solidFill>
                <a:latin typeface="High Tower Text" panose="02040502050506030303" pitchFamily="18" charset="0"/>
                <a:ea typeface="MS Mincho" panose="02020609040205080304" pitchFamily="49" charset="-128"/>
              </a:rPr>
              <a:t>Nutrizione Interna.</a:t>
            </a:r>
          </a:p>
          <a:p>
            <a:r>
              <a:rPr lang="it-IT" altLang="it-IT" sz="3200" dirty="0">
                <a:latin typeface="High Tower Text" panose="02040502050506030303" pitchFamily="18" charset="0"/>
                <a:ea typeface="MS Mincho" panose="02020609040205080304" pitchFamily="49" charset="-128"/>
              </a:rPr>
              <a:t>Alla fine, ti chiederò come ti sei trovata, </a:t>
            </a:r>
          </a:p>
          <a:p>
            <a:r>
              <a:rPr lang="it-IT" altLang="it-IT" sz="3200" dirty="0">
                <a:latin typeface="High Tower Text" panose="02040502050506030303" pitchFamily="18" charset="0"/>
                <a:ea typeface="MS Mincho" panose="02020609040205080304" pitchFamily="49" charset="-128"/>
              </a:rPr>
              <a:t>e se ti sarà piaciuta questa prova, </a:t>
            </a:r>
          </a:p>
          <a:p>
            <a:r>
              <a:rPr lang="it-IT" altLang="it-IT" sz="3200" b="1" dirty="0">
                <a:latin typeface="High Tower Text" panose="02040502050506030303" pitchFamily="18" charset="0"/>
                <a:ea typeface="MS Mincho" panose="02020609040205080304" pitchFamily="49" charset="-128"/>
              </a:rPr>
              <a:t>la potrai regalare ai tuoi amici e amiche.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3363909" y="385741"/>
            <a:ext cx="5464175" cy="707886"/>
          </a:xfrm>
          <a:prstGeom prst="rect">
            <a:avLst/>
          </a:prstGeom>
          <a:solidFill>
            <a:srgbClr val="FF006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solidFill>
                  <a:schemeClr val="bg1"/>
                </a:solidFill>
                <a:latin typeface="High Tower Text" panose="02040502050506030303" pitchFamily="18" charset="0"/>
              </a:rPr>
              <a:t>BEAUTY SKIN</a:t>
            </a:r>
          </a:p>
        </p:txBody>
      </p:sp>
    </p:spTree>
    <p:extLst>
      <p:ext uri="{BB962C8B-B14F-4D97-AF65-F5344CB8AC3E}">
        <p14:creationId xmlns:p14="http://schemas.microsoft.com/office/powerpoint/2010/main" val="767718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contenuto 3"/>
          <p:cNvSpPr txBox="1">
            <a:spLocks/>
          </p:cNvSpPr>
          <p:nvPr/>
        </p:nvSpPr>
        <p:spPr>
          <a:xfrm>
            <a:off x="1997468" y="1020236"/>
            <a:ext cx="7894638" cy="17287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  <a:defRPr/>
            </a:pPr>
            <a:r>
              <a:rPr lang="it-IT" sz="2400" b="1" i="1" dirty="0">
                <a:ln w="12700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Intanto ci gustiamo un delizioso mix di</a:t>
            </a: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it-IT" sz="5000" b="1" i="1" dirty="0">
                <a:ln w="12700">
                  <a:noFill/>
                  <a:prstDash val="solid"/>
                </a:ln>
                <a:solidFill>
                  <a:srgbClr val="006600"/>
                </a:solidFill>
                <a:latin typeface="High Tower Text" panose="02040502050506030303" pitchFamily="18" charset="0"/>
              </a:rPr>
              <a:t>INFUSO di ERBE e ALOE</a:t>
            </a:r>
            <a:endParaRPr lang="it-IT" b="1" i="1" dirty="0">
              <a:ln w="12700">
                <a:noFill/>
                <a:prstDash val="solid"/>
              </a:ln>
              <a:solidFill>
                <a:srgbClr val="006600"/>
              </a:solidFill>
              <a:latin typeface="High Tower Text" panose="02040502050506030303" pitchFamily="18" charset="0"/>
            </a:endParaRPr>
          </a:p>
        </p:txBody>
      </p:sp>
      <p:grpSp>
        <p:nvGrpSpPr>
          <p:cNvPr id="18" name="Gruppo 17"/>
          <p:cNvGrpSpPr/>
          <p:nvPr/>
        </p:nvGrpSpPr>
        <p:grpSpPr>
          <a:xfrm>
            <a:off x="6803514" y="2378676"/>
            <a:ext cx="2024570" cy="1912611"/>
            <a:chOff x="0" y="965200"/>
            <a:chExt cx="5824538" cy="5632450"/>
          </a:xfrm>
        </p:grpSpPr>
        <p:pic>
          <p:nvPicPr>
            <p:cNvPr id="19" name="Picture 3" descr="D:\DOCUMENTI\Dropbox\Documenti\AAA_Etulasalute\Immagini Presentazioni\Beauty Party\Immagine-08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965200"/>
              <a:ext cx="5632450" cy="563245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2" descr="http://prodotti.herbalife.it/Content/it-IT/img/products/targeted-nutrition/1196_IT_Aloe-Max_Square_250px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2275" y="1611313"/>
              <a:ext cx="3059113" cy="36068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2" descr="http://prodotti.herbalife.it/Content/it-IT/img/products/targeted-nutrition/1196_IT_Aloe-Max_Square_250px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3838" y="1228724"/>
              <a:ext cx="3060700" cy="36068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3" descr="D:\DOCUMENTI\Dropbox\Documenti\AAA_Etulasalute\Immagini Presentazioni\Beauty Party\Aloe-Mango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8463" y="2214563"/>
              <a:ext cx="3178047" cy="317955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" name="Picture 4" descr="D:\DOCUMENTI\Dropbox\Documenti\AAA_Etulasalute\Immagini Presentazioni\Beauty Party\Immagine-06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095" y="2378676"/>
            <a:ext cx="2222171" cy="21091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sellaDiTesto 10"/>
          <p:cNvSpPr txBox="1"/>
          <p:nvPr/>
        </p:nvSpPr>
        <p:spPr>
          <a:xfrm>
            <a:off x="3363909" y="385741"/>
            <a:ext cx="5464175" cy="646331"/>
          </a:xfrm>
          <a:prstGeom prst="rect">
            <a:avLst/>
          </a:prstGeom>
          <a:solidFill>
            <a:srgbClr val="FF006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>
                <a:solidFill>
                  <a:schemeClr val="bg1"/>
                </a:solidFill>
                <a:latin typeface="High Tower Text" panose="02040502050506030303" pitchFamily="18" charset="0"/>
              </a:rPr>
              <a:t>PER INIZIARE…</a:t>
            </a: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6049072" y="4558085"/>
            <a:ext cx="5424487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defTabSz="455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§"/>
            </a:pPr>
            <a:r>
              <a:rPr lang="it-IT" altLang="it-IT" sz="1800" dirty="0">
                <a:latin typeface="High Tower Text" panose="02040502050506030303" pitchFamily="18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LENISCE E CICATRIZZA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§"/>
            </a:pPr>
            <a:r>
              <a:rPr lang="it-IT" altLang="it-IT" sz="1800" dirty="0">
                <a:latin typeface="High Tower Text" panose="02040502050506030303" pitchFamily="18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FAVORISCE LA DIGESTIONE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§"/>
            </a:pPr>
            <a:r>
              <a:rPr lang="en-US" altLang="it-IT" sz="1800" dirty="0">
                <a:latin typeface="High Tower Text" panose="02040502050506030303" pitchFamily="18" charset="0"/>
                <a:ea typeface="Century Gothic" panose="020B0502020202020204" pitchFamily="34" charset="0"/>
                <a:cs typeface="Century Gothic" panose="020B0502020202020204" pitchFamily="34" charset="0"/>
                <a:sym typeface="Arial" panose="020B0604020202020204" pitchFamily="34" charset="0"/>
              </a:rPr>
              <a:t>AIUTA L’APPORTO DI LIQUIDI</a:t>
            </a:r>
            <a:endParaRPr lang="it-IT" altLang="it-IT" sz="1800" dirty="0">
              <a:latin typeface="High Tower Text" panose="02040502050506030303" pitchFamily="18" charset="0"/>
              <a:ea typeface="Century Gothic" panose="020B0502020202020204" pitchFamily="34" charset="0"/>
              <a:cs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13" name="Rectangle 17"/>
          <p:cNvSpPr>
            <a:spLocks noChangeArrowheads="1"/>
          </p:cNvSpPr>
          <p:nvPr/>
        </p:nvSpPr>
        <p:spPr bwMode="auto">
          <a:xfrm>
            <a:off x="1406273" y="4556482"/>
            <a:ext cx="5819776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defTabSz="455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§"/>
            </a:pPr>
            <a:r>
              <a:rPr lang="it-IT" altLang="it-IT" sz="1800" dirty="0">
                <a:latin typeface="High Tower Text" panose="02040502050506030303" pitchFamily="18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ENERGIA IN POCHE CALORIE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§"/>
            </a:pPr>
            <a:r>
              <a:rPr lang="it-IT" altLang="it-IT" sz="1800" dirty="0">
                <a:latin typeface="High Tower Text" panose="02040502050506030303" pitchFamily="18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DRENA E DISINTOSSICA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§"/>
            </a:pPr>
            <a:r>
              <a:rPr lang="it-IT" altLang="it-IT" sz="1800" dirty="0">
                <a:latin typeface="High Tower Text" panose="02040502050506030303" pitchFamily="18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AIUTA A BRUCIARE I GRASSI</a:t>
            </a:r>
          </a:p>
        </p:txBody>
      </p:sp>
    </p:spTree>
    <p:extLst>
      <p:ext uri="{BB962C8B-B14F-4D97-AF65-F5344CB8AC3E}">
        <p14:creationId xmlns:p14="http://schemas.microsoft.com/office/powerpoint/2010/main" val="648810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82" name="Picture 3" descr="D:\DOCUMENTI\Default Folders\Pictures\distributore-indipenden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889" y="6708776"/>
            <a:ext cx="1316037" cy="11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3105" y="1828800"/>
            <a:ext cx="5474723" cy="4212516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2320308" y="456929"/>
            <a:ext cx="7532684" cy="646331"/>
          </a:xfrm>
          <a:prstGeom prst="rect">
            <a:avLst/>
          </a:prstGeom>
          <a:solidFill>
            <a:srgbClr val="FF006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>
                <a:solidFill>
                  <a:schemeClr val="bg1"/>
                </a:solidFill>
                <a:latin typeface="High Tower Text" panose="02040502050506030303" pitchFamily="18" charset="0"/>
              </a:rPr>
              <a:t>COME CURI LA TUA PELLE?</a:t>
            </a:r>
          </a:p>
        </p:txBody>
      </p:sp>
      <p:sp>
        <p:nvSpPr>
          <p:cNvPr id="5" name="Segnaposto contenuto 3"/>
          <p:cNvSpPr txBox="1">
            <a:spLocks/>
          </p:cNvSpPr>
          <p:nvPr/>
        </p:nvSpPr>
        <p:spPr>
          <a:xfrm>
            <a:off x="190500" y="1158770"/>
            <a:ext cx="11811000" cy="17287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  <a:defRPr/>
            </a:pPr>
            <a:r>
              <a:rPr lang="it-IT" i="1" dirty="0">
                <a:ln w="12700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Prima di iniziare la «prova creme», ti faccio qualche domanda.</a:t>
            </a:r>
            <a:endParaRPr lang="it-IT" sz="4000" i="1" dirty="0">
              <a:ln w="12700">
                <a:noFill/>
                <a:prstDash val="solid"/>
              </a:ln>
              <a:solidFill>
                <a:srgbClr val="006600"/>
              </a:solidFill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982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0" r="14241"/>
          <a:stretch/>
        </p:blipFill>
        <p:spPr>
          <a:xfrm>
            <a:off x="9242749" y="2472582"/>
            <a:ext cx="2466730" cy="2822374"/>
          </a:xfrm>
          <a:prstGeom prst="rect">
            <a:avLst/>
          </a:prstGeom>
        </p:spPr>
      </p:pic>
      <p:sp>
        <p:nvSpPr>
          <p:cNvPr id="18" name="Rectangle 6"/>
          <p:cNvSpPr txBox="1">
            <a:spLocks/>
          </p:cNvSpPr>
          <p:nvPr/>
        </p:nvSpPr>
        <p:spPr>
          <a:xfrm>
            <a:off x="379025" y="2775594"/>
            <a:ext cx="7659687" cy="2519362"/>
          </a:xfrm>
          <a:prstGeom prst="rect">
            <a:avLst/>
          </a:prstGeom>
        </p:spPr>
        <p:txBody>
          <a:bodyPr lIns="25400" tIns="25400" rIns="25400" bIns="2540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84124">
              <a:lnSpc>
                <a:spcPct val="90000"/>
              </a:lnSpc>
              <a:spcBef>
                <a:spcPts val="1800"/>
              </a:spcBef>
              <a:buClr>
                <a:schemeClr val="tx1">
                  <a:lumMod val="85000"/>
                  <a:lumOff val="15000"/>
                </a:schemeClr>
              </a:buClr>
              <a:buSzPct val="88000"/>
              <a:buFont typeface="Wingdings" panose="05000000000000000000" pitchFamily="2" charset="2"/>
              <a:buChar char="Ø"/>
              <a:defRPr/>
            </a:pPr>
            <a:endParaRPr lang="en-US" i="1" dirty="0">
              <a:solidFill>
                <a:srgbClr val="006600"/>
              </a:solidFill>
              <a:latin typeface="High Tower Text" panose="02040502050506030303" pitchFamily="18" charset="0"/>
              <a:cs typeface="Arial" charset="0"/>
              <a:sym typeface="Arial" charset="0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302825" y="385741"/>
            <a:ext cx="11565325" cy="523220"/>
          </a:xfrm>
          <a:prstGeom prst="rect">
            <a:avLst/>
          </a:prstGeom>
          <a:solidFill>
            <a:srgbClr val="FF006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chemeClr val="bg1"/>
                </a:solidFill>
                <a:latin typeface="High Tower Text" panose="02040502050506030303" pitchFamily="18" charset="0"/>
              </a:rPr>
              <a:t>LA NOSTRA PELLE E’ IL RIFLESSO DEL NOSTRO BENESSERE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B5A31B6-F179-4C22-A9EF-12BC6980CF89}"/>
              </a:ext>
            </a:extLst>
          </p:cNvPr>
          <p:cNvSpPr txBox="1"/>
          <p:nvPr/>
        </p:nvSpPr>
        <p:spPr>
          <a:xfrm>
            <a:off x="379025" y="1115534"/>
            <a:ext cx="912692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altLang="it-IT" sz="3200" b="0" dirty="0">
                <a:solidFill>
                  <a:schemeClr val="tx1"/>
                </a:solidFill>
                <a:latin typeface="High Tower Text" panose="02040502050506030303" pitchFamily="18" charset="0"/>
              </a:rPr>
              <a:t>Sole, fumo, smog, stress,</a:t>
            </a:r>
            <a:r>
              <a:rPr lang="it-IT" altLang="it-IT" sz="3200" b="0" baseline="0" dirty="0">
                <a:solidFill>
                  <a:schemeClr val="tx1"/>
                </a:solidFill>
                <a:latin typeface="High Tower Text" panose="02040502050506030303" pitchFamily="18" charset="0"/>
              </a:rPr>
              <a:t> </a:t>
            </a:r>
            <a:r>
              <a:rPr lang="it-IT" altLang="it-IT" sz="3200" b="0" dirty="0">
                <a:solidFill>
                  <a:schemeClr val="tx1"/>
                </a:solidFill>
                <a:latin typeface="High Tower Text" panose="02040502050506030303" pitchFamily="18" charset="0"/>
              </a:rPr>
              <a:t>«gravità» e non solo… </a:t>
            </a:r>
            <a:br>
              <a:rPr lang="it-IT" altLang="it-IT" sz="3200" b="0" dirty="0">
                <a:solidFill>
                  <a:schemeClr val="tx1"/>
                </a:solidFill>
                <a:latin typeface="High Tower Text" panose="02040502050506030303" pitchFamily="18" charset="0"/>
              </a:rPr>
            </a:br>
            <a:r>
              <a:rPr lang="it-IT" altLang="it-IT" sz="3200" b="0" dirty="0">
                <a:solidFill>
                  <a:schemeClr val="tx1"/>
                </a:solidFill>
                <a:latin typeface="High Tower Text" panose="02040502050506030303" pitchFamily="18" charset="0"/>
              </a:rPr>
              <a:t>anche carenze nutrizionali e scarso apporto di acqua </a:t>
            </a:r>
            <a:r>
              <a:rPr lang="it-IT" altLang="it-IT" sz="3200" b="1" dirty="0">
                <a:solidFill>
                  <a:schemeClr val="tx1"/>
                </a:solidFill>
                <a:latin typeface="High Tower Text" panose="02040502050506030303" pitchFamily="18" charset="0"/>
              </a:rPr>
              <a:t>danneggiano la</a:t>
            </a:r>
            <a:r>
              <a:rPr lang="it-IT" altLang="it-IT" sz="3200" b="1" baseline="0" dirty="0">
                <a:solidFill>
                  <a:schemeClr val="tx1"/>
                </a:solidFill>
                <a:latin typeface="High Tower Text" panose="02040502050506030303" pitchFamily="18" charset="0"/>
              </a:rPr>
              <a:t> nostra pelle. </a:t>
            </a:r>
          </a:p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altLang="it-IT" sz="3200" b="0" baseline="0" dirty="0">
                <a:solidFill>
                  <a:schemeClr val="tx1"/>
                </a:solidFill>
                <a:latin typeface="High Tower Text" panose="02040502050506030303" pitchFamily="18" charset="0"/>
              </a:rPr>
              <a:t>Ma non lo vediamo subito. </a:t>
            </a:r>
          </a:p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altLang="it-IT" sz="3200" b="0" baseline="0" dirty="0">
                <a:solidFill>
                  <a:schemeClr val="tx1"/>
                </a:solidFill>
                <a:latin typeface="High Tower Text" panose="02040502050506030303" pitchFamily="18" charset="0"/>
              </a:rPr>
              <a:t>E’ come un mobile di legno: il tarlo non lo vedi… </a:t>
            </a:r>
          </a:p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altLang="it-IT" sz="3200" b="0" baseline="0" dirty="0">
                <a:solidFill>
                  <a:schemeClr val="tx1"/>
                </a:solidFill>
                <a:latin typeface="High Tower Text" panose="02040502050506030303" pitchFamily="18" charset="0"/>
              </a:rPr>
              <a:t>ma nel tempo il mobile si sgretola: </a:t>
            </a:r>
          </a:p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altLang="it-IT" sz="3200" b="1" baseline="0" dirty="0">
                <a:solidFill>
                  <a:srgbClr val="FF0000"/>
                </a:solidFill>
                <a:latin typeface="High Tower Text" panose="02040502050506030303" pitchFamily="18" charset="0"/>
              </a:rPr>
              <a:t>i DANNI invisibili sono diventati VISIBILI!!! </a:t>
            </a:r>
          </a:p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altLang="it-IT" sz="3200" dirty="0">
                <a:latin typeface="High Tower Text" panose="02040502050506030303" pitchFamily="18" charset="0"/>
              </a:rPr>
              <a:t>Ecco perché è importante PREVENIRE </a:t>
            </a:r>
            <a:r>
              <a:rPr lang="it-IT" altLang="it-IT" sz="3200" b="0" baseline="0" dirty="0" err="1">
                <a:solidFill>
                  <a:schemeClr val="tx1"/>
                </a:solidFill>
                <a:latin typeface="High Tower Text" panose="02040502050506030303" pitchFamily="18" charset="0"/>
              </a:rPr>
              <a:t>affinchè</a:t>
            </a:r>
            <a:r>
              <a:rPr lang="it-IT" altLang="it-IT" sz="3200" b="0" baseline="0" dirty="0">
                <a:solidFill>
                  <a:schemeClr val="tx1"/>
                </a:solidFill>
                <a:latin typeface="High Tower Text" panose="02040502050506030303" pitchFamily="18" charset="0"/>
              </a:rPr>
              <a:t> i danni visibili compaiano il più tardi possibile.</a:t>
            </a:r>
            <a:endParaRPr lang="it-IT" altLang="it-IT" sz="3200" b="0" dirty="0">
              <a:solidFill>
                <a:schemeClr val="tx1"/>
              </a:solidFill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007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0" r="14241"/>
          <a:stretch/>
        </p:blipFill>
        <p:spPr>
          <a:xfrm>
            <a:off x="8877301" y="1115533"/>
            <a:ext cx="2876550" cy="3291281"/>
          </a:xfrm>
          <a:prstGeom prst="rect">
            <a:avLst/>
          </a:prstGeom>
        </p:spPr>
      </p:pic>
      <p:sp>
        <p:nvSpPr>
          <p:cNvPr id="18" name="Rectangle 6"/>
          <p:cNvSpPr txBox="1">
            <a:spLocks/>
          </p:cNvSpPr>
          <p:nvPr/>
        </p:nvSpPr>
        <p:spPr>
          <a:xfrm>
            <a:off x="379025" y="2775594"/>
            <a:ext cx="7659687" cy="2519362"/>
          </a:xfrm>
          <a:prstGeom prst="rect">
            <a:avLst/>
          </a:prstGeom>
        </p:spPr>
        <p:txBody>
          <a:bodyPr lIns="25400" tIns="25400" rIns="25400" bIns="2540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84124">
              <a:lnSpc>
                <a:spcPct val="90000"/>
              </a:lnSpc>
              <a:spcBef>
                <a:spcPts val="1800"/>
              </a:spcBef>
              <a:buClr>
                <a:schemeClr val="tx1">
                  <a:lumMod val="85000"/>
                  <a:lumOff val="15000"/>
                </a:schemeClr>
              </a:buClr>
              <a:buSzPct val="88000"/>
              <a:buFont typeface="Wingdings" panose="05000000000000000000" pitchFamily="2" charset="2"/>
              <a:buChar char="Ø"/>
              <a:defRPr/>
            </a:pPr>
            <a:endParaRPr lang="en-US" i="1" dirty="0">
              <a:solidFill>
                <a:srgbClr val="006600"/>
              </a:solidFill>
              <a:latin typeface="High Tower Text" panose="02040502050506030303" pitchFamily="18" charset="0"/>
              <a:cs typeface="Arial" charset="0"/>
              <a:sym typeface="Arial" charset="0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302825" y="385741"/>
            <a:ext cx="11565325" cy="523220"/>
          </a:xfrm>
          <a:prstGeom prst="rect">
            <a:avLst/>
          </a:prstGeom>
          <a:solidFill>
            <a:srgbClr val="FF006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chemeClr val="bg1"/>
                </a:solidFill>
                <a:latin typeface="High Tower Text" panose="02040502050506030303" pitchFamily="18" charset="0"/>
              </a:rPr>
              <a:t>LA NOSTRA PELLE E’ IL RIFLESSO DEL NOSTRO BENESSERE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B5A31B6-F179-4C22-A9EF-12BC6980CF89}"/>
              </a:ext>
            </a:extLst>
          </p:cNvPr>
          <p:cNvSpPr txBox="1"/>
          <p:nvPr/>
        </p:nvSpPr>
        <p:spPr>
          <a:xfrm>
            <a:off x="379025" y="1115534"/>
            <a:ext cx="11489125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altLang="it-IT" sz="3600" b="0" dirty="0">
                <a:solidFill>
                  <a:schemeClr val="tx1"/>
                </a:solidFill>
                <a:latin typeface="High Tower Text" panose="02040502050506030303" pitchFamily="18" charset="0"/>
              </a:rPr>
              <a:t>Lo sapevi che:</a:t>
            </a:r>
          </a:p>
          <a:p>
            <a:pPr marL="571500" marR="0" indent="-5715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it-IT" altLang="it-IT" sz="3600" dirty="0">
                <a:latin typeface="High Tower Text" panose="02040502050506030303" pitchFamily="18" charset="0"/>
              </a:rPr>
              <a:t>da giovani la pelle si rigenera </a:t>
            </a:r>
          </a:p>
          <a:p>
            <a:pPr marR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altLang="it-IT" sz="3600" b="1" dirty="0">
                <a:latin typeface="High Tower Text" panose="02040502050506030303" pitchFamily="18" charset="0"/>
              </a:rPr>
              <a:t>     </a:t>
            </a:r>
            <a:r>
              <a:rPr lang="it-IT" altLang="it-IT" sz="4000" b="1" dirty="0">
                <a:latin typeface="High Tower Text" panose="02040502050506030303" pitchFamily="18" charset="0"/>
              </a:rPr>
              <a:t>ogni 14 giorni</a:t>
            </a:r>
          </a:p>
          <a:p>
            <a:pPr marL="571500" marR="0" indent="-5715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it-IT" altLang="it-IT" sz="3600" dirty="0">
                <a:latin typeface="High Tower Text" panose="02040502050506030303" pitchFamily="18" charset="0"/>
              </a:rPr>
              <a:t>superati i 40 anni la pelle si rigenera </a:t>
            </a:r>
          </a:p>
          <a:p>
            <a:pPr marR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altLang="it-IT" sz="4000" b="1" dirty="0">
                <a:latin typeface="High Tower Text" panose="02040502050506030303" pitchFamily="18" charset="0"/>
              </a:rPr>
              <a:t>     ogni 45 giorni</a:t>
            </a:r>
          </a:p>
          <a:p>
            <a:pPr marR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it-IT" altLang="it-IT" sz="2800" b="1" u="sng" dirty="0">
              <a:solidFill>
                <a:srgbClr val="006600"/>
              </a:solidFill>
              <a:latin typeface="High Tower Text" panose="02040502050506030303" pitchFamily="18" charset="0"/>
            </a:endParaRPr>
          </a:p>
          <a:p>
            <a:pPr marR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altLang="it-IT" sz="4000" b="1" u="sng" dirty="0">
                <a:solidFill>
                  <a:srgbClr val="006600"/>
                </a:solidFill>
                <a:latin typeface="High Tower Text" panose="02040502050506030303" pitchFamily="18" charset="0"/>
              </a:rPr>
              <a:t>Ecco perché è importante prendersene cura quotidianamente</a:t>
            </a:r>
          </a:p>
        </p:txBody>
      </p:sp>
    </p:spTree>
    <p:extLst>
      <p:ext uri="{BB962C8B-B14F-4D97-AF65-F5344CB8AC3E}">
        <p14:creationId xmlns:p14="http://schemas.microsoft.com/office/powerpoint/2010/main" val="23756537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4" descr="Herbalife SKI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326" y="1486649"/>
            <a:ext cx="1337267" cy="1015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30" b="6086"/>
          <a:stretch/>
        </p:blipFill>
        <p:spPr bwMode="auto">
          <a:xfrm>
            <a:off x="6352828" y="1180322"/>
            <a:ext cx="3019431" cy="1501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CasellaDiTesto 8"/>
          <p:cNvSpPr txBox="1"/>
          <p:nvPr/>
        </p:nvSpPr>
        <p:spPr>
          <a:xfrm>
            <a:off x="474473" y="2681324"/>
            <a:ext cx="11579288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it-IT" altLang="it-I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igh Tower Text" panose="02040502050506030303" pitchFamily="18" charset="0"/>
                <a:ea typeface="MS PGothic" panose="020B0600070205080204" pitchFamily="34" charset="-128"/>
              </a:rPr>
              <a:t>Sono cosmetici curativi, di origine naturale e vegetale: </a:t>
            </a:r>
            <a:br>
              <a:rPr lang="it-IT" altLang="it-I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igh Tower Text" panose="02040502050506030303" pitchFamily="18" charset="0"/>
                <a:ea typeface="MS PGothic" panose="020B0600070205080204" pitchFamily="34" charset="-128"/>
              </a:rPr>
            </a:br>
            <a:r>
              <a:rPr lang="it-IT" sz="2800" dirty="0">
                <a:solidFill>
                  <a:srgbClr val="009900"/>
                </a:solidFill>
                <a:latin typeface="High Tower Text" panose="02040502050506030303" pitchFamily="18" charset="0"/>
              </a:rPr>
              <a:t>Aloe vera,  oltre 15 vitamine e ingredienti botanici.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it-IT" altLang="it-IT" sz="28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High Tower Text" panose="02040502050506030303" pitchFamily="18" charset="0"/>
                <a:ea typeface="MS PGothic" panose="020B0600070205080204" pitchFamily="34" charset="-128"/>
              </a:rPr>
              <a:t>Non testati su animali. </a:t>
            </a:r>
            <a:endParaRPr lang="it-IT" altLang="it-IT" sz="2800" dirty="0">
              <a:solidFill>
                <a:schemeClr val="tx1">
                  <a:lumMod val="75000"/>
                  <a:lumOff val="25000"/>
                </a:schemeClr>
              </a:solidFill>
              <a:latin typeface="High Tower Text" panose="02040502050506030303" pitchFamily="18" charset="0"/>
              <a:ea typeface="MS PGothic" panose="020B0600070205080204" pitchFamily="34" charset="-128"/>
            </a:endParaRP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it-I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igh Tower Text" panose="02040502050506030303" pitchFamily="18" charset="0"/>
              </a:rPr>
              <a:t>Dermatologicamente e clinicamente testati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it-I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igh Tower Text" panose="02040502050506030303" pitchFamily="18" charset="0"/>
              </a:rPr>
              <a:t>Adatti a tutti i tipi di pelle</a:t>
            </a: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it-I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igh Tower Text" panose="02040502050506030303" pitchFamily="18" charset="0"/>
              </a:rPr>
              <a:t>Non contengono solfati e </a:t>
            </a:r>
            <a:r>
              <a:rPr lang="it-IT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igh Tower Text" panose="02040502050506030303" pitchFamily="18" charset="0"/>
              </a:rPr>
              <a:t>parabeni</a:t>
            </a:r>
            <a:r>
              <a:rPr lang="it-IT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igh Tower Text" panose="02040502050506030303" pitchFamily="18" charset="0"/>
              </a:rPr>
              <a:t> (detergenti e conservanti chimici)</a:t>
            </a:r>
            <a:endParaRPr lang="it-IT" sz="2800" dirty="0">
              <a:latin typeface="High Tower Text" panose="02040502050506030303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  <a:defRPr/>
            </a:pPr>
            <a:r>
              <a:rPr lang="it-IT" sz="2800" b="1" dirty="0">
                <a:solidFill>
                  <a:srgbClr val="006600"/>
                </a:solidFill>
                <a:latin typeface="High Tower Text" panose="02040502050506030303" pitchFamily="18" charset="0"/>
              </a:rPr>
              <a:t>Usati quotidianamente</a:t>
            </a:r>
            <a:r>
              <a:rPr lang="it-IT" sz="2800" b="1" baseline="0" dirty="0">
                <a:solidFill>
                  <a:srgbClr val="006600"/>
                </a:solidFill>
                <a:latin typeface="High Tower Text" panose="02040502050506030303" pitchFamily="18" charset="0"/>
              </a:rPr>
              <a:t> danno RISULTATI VISIBILI IN 7 GIORNI </a:t>
            </a:r>
            <a:endParaRPr lang="it-IT" sz="2800" b="1" dirty="0">
              <a:solidFill>
                <a:srgbClr val="006600"/>
              </a:solidFill>
              <a:latin typeface="High Tower Text" panose="02040502050506030303" pitchFamily="18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2143265" y="373798"/>
            <a:ext cx="8241705" cy="646331"/>
          </a:xfrm>
          <a:prstGeom prst="rect">
            <a:avLst/>
          </a:prstGeom>
          <a:solidFill>
            <a:srgbClr val="FF006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>
                <a:solidFill>
                  <a:schemeClr val="bg1"/>
                </a:solidFill>
                <a:latin typeface="High Tower Text" panose="02040502050506030303" pitchFamily="18" charset="0"/>
              </a:rPr>
              <a:t>I PRODOTTI CHE PROVEREMO…</a:t>
            </a:r>
          </a:p>
        </p:txBody>
      </p:sp>
    </p:spTree>
    <p:extLst>
      <p:ext uri="{BB962C8B-B14F-4D97-AF65-F5344CB8AC3E}">
        <p14:creationId xmlns:p14="http://schemas.microsoft.com/office/powerpoint/2010/main" val="2803875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21" y="317304"/>
            <a:ext cx="1353685" cy="5733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sellaDiTesto 7"/>
          <p:cNvSpPr txBox="1"/>
          <p:nvPr/>
        </p:nvSpPr>
        <p:spPr>
          <a:xfrm>
            <a:off x="1659881" y="358875"/>
            <a:ext cx="8883351" cy="707886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4000" b="1" dirty="0">
                <a:solidFill>
                  <a:srgbClr val="0000CC"/>
                </a:solidFill>
                <a:latin typeface="High Tower Text" panose="02040502050506030303" pitchFamily="18" charset="0"/>
                <a:ea typeface="Arimo" panose="020B0604020202020204" pitchFamily="34" charset="0"/>
                <a:cs typeface="Arimo" panose="020B0604020202020204" pitchFamily="34" charset="0"/>
              </a:rPr>
              <a:t>Detergente lenitivo all’Aloe</a:t>
            </a:r>
          </a:p>
        </p:txBody>
      </p:sp>
      <p:sp>
        <p:nvSpPr>
          <p:cNvPr id="14347" name="CasellaDiTesto 11"/>
          <p:cNvSpPr txBox="1">
            <a:spLocks noChangeArrowheads="1"/>
          </p:cNvSpPr>
          <p:nvPr/>
        </p:nvSpPr>
        <p:spPr bwMode="auto">
          <a:xfrm>
            <a:off x="2236254" y="1570524"/>
            <a:ext cx="978813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it-IT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anose="020B0604020202020204" pitchFamily="34" charset="0"/>
                <a:sym typeface="Arial" pitchFamily="34" charset="0"/>
              </a:rPr>
              <a:t>E’ </a:t>
            </a:r>
            <a:r>
              <a:rPr lang="en-US" altLang="it-IT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anose="020B0604020202020204" pitchFamily="34" charset="0"/>
                <a:sym typeface="Arial" pitchFamily="34" charset="0"/>
              </a:rPr>
              <a:t>importante</a:t>
            </a:r>
            <a:r>
              <a:rPr lang="en-US" altLang="it-IT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anose="020B0604020202020204" pitchFamily="34" charset="0"/>
                <a:sym typeface="Arial" pitchFamily="34" charset="0"/>
              </a:rPr>
              <a:t> </a:t>
            </a:r>
            <a:r>
              <a:rPr lang="en-US" altLang="it-IT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anose="020B0604020202020204" pitchFamily="34" charset="0"/>
                <a:sym typeface="Arial" pitchFamily="34" charset="0"/>
              </a:rPr>
              <a:t>pulire</a:t>
            </a:r>
            <a:r>
              <a:rPr lang="en-US" altLang="it-IT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anose="020B0604020202020204" pitchFamily="34" charset="0"/>
                <a:sym typeface="Arial" pitchFamily="34" charset="0"/>
              </a:rPr>
              <a:t> </a:t>
            </a:r>
            <a:r>
              <a:rPr lang="en-US" altLang="it-IT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anose="020B0604020202020204" pitchFamily="34" charset="0"/>
                <a:sym typeface="Arial" pitchFamily="34" charset="0"/>
              </a:rPr>
              <a:t>ogni</a:t>
            </a:r>
            <a:r>
              <a:rPr lang="en-US" altLang="it-IT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anose="020B0604020202020204" pitchFamily="34" charset="0"/>
                <a:sym typeface="Arial" pitchFamily="34" charset="0"/>
              </a:rPr>
              <a:t> </a:t>
            </a:r>
            <a:r>
              <a:rPr lang="en-US" altLang="it-IT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anose="020B0604020202020204" pitchFamily="34" charset="0"/>
                <a:sym typeface="Arial" pitchFamily="34" charset="0"/>
              </a:rPr>
              <a:t>giorno</a:t>
            </a:r>
            <a:r>
              <a:rPr lang="en-US" altLang="it-IT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anose="020B0604020202020204" pitchFamily="34" charset="0"/>
                <a:sym typeface="Arial" pitchFamily="34" charset="0"/>
              </a:rPr>
              <a:t> la nostra </a:t>
            </a:r>
            <a:r>
              <a:rPr lang="en-US" altLang="it-IT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anose="020B0604020202020204" pitchFamily="34" charset="0"/>
                <a:sym typeface="Arial" pitchFamily="34" charset="0"/>
              </a:rPr>
              <a:t>pelle</a:t>
            </a:r>
            <a:r>
              <a:rPr lang="en-US" altLang="it-IT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anose="020B0604020202020204" pitchFamily="34" charset="0"/>
                <a:sym typeface="Arial" pitchFamily="34" charset="0"/>
              </a:rPr>
              <a:t> per</a:t>
            </a:r>
            <a:r>
              <a:rPr lang="en-US" altLang="it-IT" sz="2400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anose="020B0604020202020204" pitchFamily="34" charset="0"/>
                <a:sym typeface="Arial" pitchFamily="34" charset="0"/>
              </a:rPr>
              <a:t> </a:t>
            </a:r>
            <a:r>
              <a:rPr lang="en-US" altLang="it-IT" sz="2400" u="sng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anose="020B0604020202020204" pitchFamily="34" charset="0"/>
                <a:sym typeface="Arial" pitchFamily="34" charset="0"/>
              </a:rPr>
              <a:t>togliere</a:t>
            </a:r>
            <a:r>
              <a:rPr lang="en-US" altLang="it-IT" sz="2400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anose="020B0604020202020204" pitchFamily="34" charset="0"/>
                <a:sym typeface="Arial" pitchFamily="34" charset="0"/>
              </a:rPr>
              <a:t> le </a:t>
            </a:r>
            <a:r>
              <a:rPr lang="en-US" altLang="it-IT" sz="2400" u="sng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anose="020B0604020202020204" pitchFamily="34" charset="0"/>
                <a:sym typeface="Arial" pitchFamily="34" charset="0"/>
              </a:rPr>
              <a:t>impurità</a:t>
            </a:r>
            <a:r>
              <a:rPr lang="en-US" altLang="it-IT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anose="020B0604020202020204" pitchFamily="34" charset="0"/>
                <a:sym typeface="Arial" pitchFamily="34" charset="0"/>
              </a:rPr>
              <a:t>.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itchFamily="34" charset="0"/>
                <a:sym typeface="Arial" pitchFamily="34" charset="0"/>
              </a:rPr>
              <a:t>Ogni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itchFamily="34" charset="0"/>
                <a:sym typeface="Arial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itchFamily="34" charset="0"/>
                <a:sym typeface="Arial" pitchFamily="34" charset="0"/>
              </a:rPr>
              <a:t>volta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itchFamily="34" charset="0"/>
                <a:sym typeface="Arial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itchFamily="34" charset="0"/>
                <a:sym typeface="Arial" pitchFamily="34" charset="0"/>
              </a:rPr>
              <a:t>che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itchFamily="34" charset="0"/>
                <a:sym typeface="Arial" pitchFamily="34" charset="0"/>
              </a:rPr>
              <a:t> non ci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itchFamily="34" charset="0"/>
                <a:sym typeface="Arial" pitchFamily="34" charset="0"/>
              </a:rPr>
              <a:t>si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itchFamily="34" charset="0"/>
                <a:sym typeface="Arial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itchFamily="34" charset="0"/>
                <a:sym typeface="Arial" pitchFamily="34" charset="0"/>
              </a:rPr>
              <a:t>strucca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itchFamily="34" charset="0"/>
                <a:sym typeface="Arial" pitchFamily="34" charset="0"/>
              </a:rPr>
              <a:t> o non ci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itchFamily="34" charset="0"/>
                <a:sym typeface="Arial" pitchFamily="34" charset="0"/>
              </a:rPr>
              <a:t>si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itchFamily="34" charset="0"/>
                <a:sym typeface="Arial" pitchFamily="34" charset="0"/>
              </a:rPr>
              <a:t> deterge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itchFamily="34" charset="0"/>
                <a:sym typeface="Arial" pitchFamily="34" charset="0"/>
              </a:rPr>
              <a:t>il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itchFamily="34" charset="0"/>
                <a:sym typeface="Arial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itchFamily="34" charset="0"/>
                <a:sym typeface="Arial" pitchFamily="34" charset="0"/>
              </a:rPr>
              <a:t>viso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itchFamily="34" charset="0"/>
                <a:sym typeface="Arial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itchFamily="34" charset="0"/>
                <a:sym typeface="Arial" pitchFamily="34" charset="0"/>
              </a:rPr>
              <a:t>alla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itchFamily="34" charset="0"/>
                <a:sym typeface="Arial" pitchFamily="34" charset="0"/>
              </a:rPr>
              <a:t> sera, </a:t>
            </a:r>
          </a:p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itchFamily="34" charset="0"/>
                <a:sym typeface="Arial" pitchFamily="34" charset="0"/>
              </a:rPr>
              <a:t>la nostra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itchFamily="34" charset="0"/>
                <a:sym typeface="Arial" pitchFamily="34" charset="0"/>
              </a:rPr>
              <a:t>pelle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itchFamily="34" charset="0"/>
                <a:sym typeface="Arial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itchFamily="34" charset="0"/>
                <a:sym typeface="Arial" pitchFamily="34" charset="0"/>
              </a:rPr>
              <a:t>invecchia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itchFamily="34" charset="0"/>
                <a:sym typeface="Arial" pitchFamily="34" charset="0"/>
              </a:rPr>
              <a:t> di </a:t>
            </a:r>
            <a:r>
              <a:rPr lang="en-US" sz="2400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itchFamily="34" charset="0"/>
                <a:sym typeface="Arial" pitchFamily="34" charset="0"/>
              </a:rPr>
              <a:t>ben 28 </a:t>
            </a:r>
            <a:r>
              <a:rPr lang="en-US" sz="2400" u="sng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itchFamily="34" charset="0"/>
                <a:sym typeface="Arial" pitchFamily="34" charset="0"/>
              </a:rPr>
              <a:t>giorni</a:t>
            </a:r>
            <a:r>
              <a:rPr lang="en-US" sz="2400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itchFamily="34" charset="0"/>
                <a:sym typeface="Arial" pitchFamily="34" charset="0"/>
              </a:rPr>
              <a:t> in </a:t>
            </a:r>
            <a:r>
              <a:rPr lang="en-US" sz="2400" u="sng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itchFamily="34" charset="0"/>
                <a:sym typeface="Arial" pitchFamily="34" charset="0"/>
              </a:rPr>
              <a:t>una</a:t>
            </a:r>
            <a:r>
              <a:rPr lang="en-US" sz="2400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itchFamily="34" charset="0"/>
                <a:sym typeface="Arial" pitchFamily="34" charset="0"/>
              </a:rPr>
              <a:t> sola </a:t>
            </a:r>
            <a:r>
              <a:rPr lang="en-US" sz="2400" u="sng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itchFamily="34" charset="0"/>
                <a:sym typeface="Arial" pitchFamily="34" charset="0"/>
              </a:rPr>
              <a:t>notte</a:t>
            </a:r>
            <a:r>
              <a:rPr lang="en-US" sz="2400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itchFamily="34" charset="0"/>
                <a:sym typeface="Arial" pitchFamily="34" charset="0"/>
              </a:rPr>
              <a:t> </a:t>
            </a:r>
            <a:endParaRPr lang="it-IT" sz="2400" dirty="0">
              <a:solidFill>
                <a:schemeClr val="tx1">
                  <a:lumMod val="85000"/>
                  <a:lumOff val="15000"/>
                </a:schemeClr>
              </a:solidFill>
              <a:latin typeface="High Tower Text" panose="02040502050506030303" pitchFamily="18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2469139" y="4802025"/>
            <a:ext cx="5237947" cy="1231106"/>
          </a:xfrm>
          <a:prstGeom prst="rect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igh Tower Text" panose="02040502050506030303" pitchFamily="18" charset="0"/>
              </a:rPr>
              <a:t>Formula esclusiva con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High Tower Text" panose="02040502050506030303" pitchFamily="18" charset="0"/>
              </a:rPr>
              <a:t>Vitamina B³, vitamine antiossidanti C ed E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High Tower Text" panose="02040502050506030303" pitchFamily="18" charset="0"/>
              </a:rPr>
              <a:t>Aloe vera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High Tower Text" panose="02040502050506030303" pitchFamily="18" charset="0"/>
              </a:rPr>
              <a:t>Ingredienti detergenti derivati dal cocco</a:t>
            </a:r>
          </a:p>
        </p:txBody>
      </p:sp>
      <p:sp>
        <p:nvSpPr>
          <p:cNvPr id="14349" name="CasellaDiTesto 13"/>
          <p:cNvSpPr txBox="1">
            <a:spLocks noChangeArrowheads="1"/>
          </p:cNvSpPr>
          <p:nvPr/>
        </p:nvSpPr>
        <p:spPr bwMode="auto">
          <a:xfrm>
            <a:off x="5009738" y="943439"/>
            <a:ext cx="55451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t-IT" altLang="it-IT" sz="2400" b="1" u="sng" dirty="0">
                <a:solidFill>
                  <a:srgbClr val="0000CC"/>
                </a:solidFill>
                <a:latin typeface="High Tower Text" panose="02040502050506030303" pitchFamily="18" charset="0"/>
              </a:rPr>
              <a:t>Pelle normale e/o a tendenza secca</a:t>
            </a:r>
          </a:p>
        </p:txBody>
      </p:sp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5629" y="2590800"/>
            <a:ext cx="1240718" cy="3094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Ovale 13"/>
          <p:cNvSpPr/>
          <p:nvPr/>
        </p:nvSpPr>
        <p:spPr>
          <a:xfrm>
            <a:off x="2840166" y="603096"/>
            <a:ext cx="1306512" cy="431800"/>
          </a:xfrm>
          <a:prstGeom prst="ellipse">
            <a:avLst/>
          </a:prstGeom>
          <a:noFill/>
          <a:ln w="381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rgbClr val="006600"/>
              </a:solidFill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3133384" y="57768"/>
            <a:ext cx="720076" cy="110799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6600" b="1" dirty="0">
                <a:solidFill>
                  <a:srgbClr val="0000CC"/>
                </a:solidFill>
                <a:effectLst>
                  <a:reflection blurRad="6350" stA="55000" endA="300" endPos="45500" dir="5400000" sy="-100000" algn="bl" rotWithShape="0"/>
                </a:effectLst>
                <a:latin typeface="Tw Cen MT Condensed" panose="020B0606020104020203" pitchFamily="34" charset="0"/>
                <a:ea typeface="Arimo" panose="020B0604020202020204" pitchFamily="34" charset="0"/>
                <a:cs typeface="Arimo" panose="020B0604020202020204" pitchFamily="34" charset="0"/>
              </a:rPr>
              <a:t>1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552" y="270870"/>
            <a:ext cx="1439433" cy="16769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AEF13E12-8B08-4838-A9CD-DA885C11FAF3}"/>
              </a:ext>
            </a:extLst>
          </p:cNvPr>
          <p:cNvSpPr txBox="1"/>
          <p:nvPr/>
        </p:nvSpPr>
        <p:spPr>
          <a:xfrm>
            <a:off x="2236254" y="3027829"/>
            <a:ext cx="723060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2400" u="sng" dirty="0">
                <a:solidFill>
                  <a:srgbClr val="006600"/>
                </a:solidFill>
                <a:latin typeface="High Tower Text" panose="02040502050506030303" pitchFamily="18" charset="0"/>
              </a:rPr>
              <a:t>Come e quando si utilizza?</a:t>
            </a:r>
          </a:p>
          <a:p>
            <a:pPr marL="342900" indent="-342900">
              <a:buFont typeface="Wingdings" panose="05000000000000000000" pitchFamily="2" charset="2"/>
              <a:buChar char="q"/>
              <a:defRPr/>
            </a:pPr>
            <a:r>
              <a:rPr lang="it-IT" sz="2400" dirty="0">
                <a:solidFill>
                  <a:srgbClr val="006600"/>
                </a:solidFill>
                <a:latin typeface="High Tower Text" panose="02040502050506030303" pitchFamily="18" charset="0"/>
              </a:rPr>
              <a:t>Inumidire le dita e detergere il viso</a:t>
            </a:r>
          </a:p>
          <a:p>
            <a:pPr marL="342900" indent="-342900">
              <a:buFont typeface="Wingdings" panose="05000000000000000000" pitchFamily="2" charset="2"/>
              <a:buChar char="q"/>
              <a:defRPr/>
            </a:pPr>
            <a:r>
              <a:rPr lang="it-IT" sz="2400" dirty="0">
                <a:solidFill>
                  <a:srgbClr val="006600"/>
                </a:solidFill>
                <a:latin typeface="High Tower Text" panose="02040502050506030303" pitchFamily="18" charset="0"/>
              </a:rPr>
              <a:t>Utilizzare tutti i giorni sia al mattino che alla sera</a:t>
            </a:r>
          </a:p>
        </p:txBody>
      </p:sp>
    </p:spTree>
    <p:extLst>
      <p:ext uri="{BB962C8B-B14F-4D97-AF65-F5344CB8AC3E}">
        <p14:creationId xmlns:p14="http://schemas.microsoft.com/office/powerpoint/2010/main" val="15973217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obiettivobenessere.tgcom24.it/wpmu/files/2012/01/agrumi50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33" t="19098" r="26511" b="7640"/>
          <a:stretch>
            <a:fillRect/>
          </a:stretch>
        </p:blipFill>
        <p:spPr bwMode="auto">
          <a:xfrm>
            <a:off x="877334" y="338597"/>
            <a:ext cx="1319682" cy="5719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sellaDiTesto 7"/>
          <p:cNvSpPr txBox="1"/>
          <p:nvPr/>
        </p:nvSpPr>
        <p:spPr>
          <a:xfrm>
            <a:off x="3142831" y="282315"/>
            <a:ext cx="875419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tabLst>
                <a:tab pos="3316288" algn="l"/>
              </a:tabLst>
              <a:defRPr/>
            </a:pPr>
            <a:r>
              <a:rPr lang="it-IT" sz="4000" b="1" dirty="0">
                <a:solidFill>
                  <a:srgbClr val="CC3300"/>
                </a:solidFill>
                <a:latin typeface="High Tower Text" panose="02040502050506030303" pitchFamily="18" charset="0"/>
                <a:ea typeface="Arimo" panose="020B0604020202020204" pitchFamily="34" charset="0"/>
                <a:cs typeface="Arimo" panose="020B0604020202020204" pitchFamily="34" charset="0"/>
              </a:rPr>
              <a:t>Detergente levigante agli Agrumi</a:t>
            </a:r>
          </a:p>
        </p:txBody>
      </p:sp>
      <p:sp>
        <p:nvSpPr>
          <p:cNvPr id="3" name="Ovale 2"/>
          <p:cNvSpPr/>
          <p:nvPr/>
        </p:nvSpPr>
        <p:spPr>
          <a:xfrm>
            <a:off x="3142831" y="573287"/>
            <a:ext cx="1306512" cy="431800"/>
          </a:xfrm>
          <a:prstGeom prst="ellipse">
            <a:avLst/>
          </a:prstGeom>
          <a:noFill/>
          <a:ln w="38100">
            <a:solidFill>
              <a:srgbClr val="CC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rgbClr val="CC3300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3432453" y="12379"/>
            <a:ext cx="720076" cy="110799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6600" b="1" dirty="0">
                <a:solidFill>
                  <a:srgbClr val="CC3300"/>
                </a:solidFill>
                <a:effectLst>
                  <a:reflection blurRad="6350" stA="55000" endA="300" endPos="45500" dir="5400000" sy="-100000" algn="bl" rotWithShape="0"/>
                </a:effectLst>
                <a:latin typeface="Tw Cen MT Condensed" panose="020B0606020104020203" pitchFamily="34" charset="0"/>
                <a:ea typeface="Arimo" panose="020B0604020202020204" pitchFamily="34" charset="0"/>
                <a:cs typeface="Arimo" panose="020B0604020202020204" pitchFamily="34" charset="0"/>
              </a:rPr>
              <a:t>1</a:t>
            </a:r>
          </a:p>
        </p:txBody>
      </p:sp>
      <p:sp>
        <p:nvSpPr>
          <p:cNvPr id="15371" name="CasellaDiTesto 11"/>
          <p:cNvSpPr txBox="1">
            <a:spLocks noChangeArrowheads="1"/>
          </p:cNvSpPr>
          <p:nvPr/>
        </p:nvSpPr>
        <p:spPr bwMode="auto">
          <a:xfrm>
            <a:off x="2511210" y="1510977"/>
            <a:ext cx="59055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t-IT" altLang="it-IT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Microperle</a:t>
            </a:r>
            <a:r>
              <a:rPr lang="it-IT" altLang="it-IT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 per una pulizia profonda. </a:t>
            </a:r>
            <a:br>
              <a:rPr lang="it-IT" altLang="it-IT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</a:br>
            <a:r>
              <a:rPr lang="it-IT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Riduce il sebo già dopo il primo uso.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493142" y="4730821"/>
            <a:ext cx="5545138" cy="1231106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igh Tower Text" panose="02040502050506030303" pitchFamily="18" charset="0"/>
              </a:rPr>
              <a:t>Formula esclusiva con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High Tower Text" panose="02040502050506030303" pitchFamily="18" charset="0"/>
              </a:rPr>
              <a:t>Vitamina B³, vitamine antiossidanti C ed E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High Tower Text" panose="02040502050506030303" pitchFamily="18" charset="0"/>
              </a:rPr>
              <a:t>Olio di arancio, di pompelmo e di agrumi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High Tower Text" panose="02040502050506030303" pitchFamily="18" charset="0"/>
              </a:rPr>
              <a:t>Ingredienti detergenti derivati da mela e jojoba</a:t>
            </a: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4984" y="1510977"/>
            <a:ext cx="1661995" cy="421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asellaDiTesto 13"/>
          <p:cNvSpPr txBox="1">
            <a:spLocks noChangeArrowheads="1"/>
          </p:cNvSpPr>
          <p:nvPr/>
        </p:nvSpPr>
        <p:spPr bwMode="auto">
          <a:xfrm>
            <a:off x="5608244" y="896073"/>
            <a:ext cx="55451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t-IT" altLang="it-IT" sz="2400" b="1" u="sng" dirty="0">
                <a:solidFill>
                  <a:srgbClr val="CC3300"/>
                </a:solidFill>
                <a:latin typeface="High Tower Text" panose="02040502050506030303" pitchFamily="18" charset="0"/>
              </a:rPr>
              <a:t>Pelle normale e/o a tendenza grassa</a:t>
            </a:r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778" y="264847"/>
            <a:ext cx="1449774" cy="16889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CasellaDiTesto 13"/>
          <p:cNvSpPr txBox="1"/>
          <p:nvPr/>
        </p:nvSpPr>
        <p:spPr>
          <a:xfrm>
            <a:off x="2511210" y="2828835"/>
            <a:ext cx="720571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2400" u="sng" dirty="0">
                <a:solidFill>
                  <a:srgbClr val="006600"/>
                </a:solidFill>
                <a:latin typeface="High Tower Text" panose="02040502050506030303" pitchFamily="18" charset="0"/>
              </a:rPr>
              <a:t>Come e quando si utilizza?</a:t>
            </a:r>
          </a:p>
          <a:p>
            <a:pPr marL="342900" indent="-342900">
              <a:buFont typeface="Wingdings" panose="05000000000000000000" pitchFamily="2" charset="2"/>
              <a:buChar char="q"/>
              <a:defRPr/>
            </a:pPr>
            <a:r>
              <a:rPr lang="it-IT" sz="2400" dirty="0">
                <a:solidFill>
                  <a:srgbClr val="006600"/>
                </a:solidFill>
                <a:latin typeface="High Tower Text" panose="02040502050506030303" pitchFamily="18" charset="0"/>
              </a:rPr>
              <a:t>Inumidire le dita e detergere il viso</a:t>
            </a:r>
          </a:p>
          <a:p>
            <a:pPr marL="342900" indent="-342900">
              <a:buFont typeface="Wingdings" panose="05000000000000000000" pitchFamily="2" charset="2"/>
              <a:buChar char="q"/>
              <a:defRPr/>
            </a:pPr>
            <a:r>
              <a:rPr lang="it-IT" sz="2400" dirty="0">
                <a:solidFill>
                  <a:srgbClr val="006600"/>
                </a:solidFill>
                <a:latin typeface="High Tower Text" panose="02040502050506030303" pitchFamily="18" charset="0"/>
              </a:rPr>
              <a:t>Utilizzare tutti i giorni sia al mattino che alla sera</a:t>
            </a:r>
          </a:p>
        </p:txBody>
      </p:sp>
    </p:spTree>
    <p:extLst>
      <p:ext uri="{BB962C8B-B14F-4D97-AF65-F5344CB8AC3E}">
        <p14:creationId xmlns:p14="http://schemas.microsoft.com/office/powerpoint/2010/main" val="8584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095" y="1223962"/>
            <a:ext cx="5953125" cy="4791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asellaDiTesto 5"/>
          <p:cNvSpPr txBox="1"/>
          <p:nvPr/>
        </p:nvSpPr>
        <p:spPr>
          <a:xfrm>
            <a:off x="2143266" y="373798"/>
            <a:ext cx="7570784" cy="646331"/>
          </a:xfrm>
          <a:prstGeom prst="rect">
            <a:avLst/>
          </a:prstGeom>
          <a:solidFill>
            <a:srgbClr val="FF006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>
                <a:solidFill>
                  <a:schemeClr val="bg1"/>
                </a:solidFill>
                <a:latin typeface="High Tower Text" panose="02040502050506030303" pitchFamily="18" charset="0"/>
              </a:rPr>
              <a:t>META’ VISO</a:t>
            </a:r>
          </a:p>
        </p:txBody>
      </p:sp>
    </p:spTree>
    <p:extLst>
      <p:ext uri="{BB962C8B-B14F-4D97-AF65-F5344CB8AC3E}">
        <p14:creationId xmlns:p14="http://schemas.microsoft.com/office/powerpoint/2010/main" val="3535906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43" y="327333"/>
            <a:ext cx="1343000" cy="56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sellaDiTesto 7"/>
          <p:cNvSpPr txBox="1"/>
          <p:nvPr/>
        </p:nvSpPr>
        <p:spPr>
          <a:xfrm>
            <a:off x="3926718" y="333635"/>
            <a:ext cx="814705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4400" b="1" dirty="0" err="1">
                <a:solidFill>
                  <a:srgbClr val="800080"/>
                </a:solidFill>
                <a:latin typeface="High Tower Text" panose="02040502050506030303" pitchFamily="18" charset="0"/>
                <a:ea typeface="Arimo" panose="020B0604020202020204" pitchFamily="34" charset="0"/>
                <a:cs typeface="Arimo" panose="020B0604020202020204" pitchFamily="34" charset="0"/>
              </a:rPr>
              <a:t>Scrub</a:t>
            </a:r>
            <a:r>
              <a:rPr lang="it-IT" sz="4400" b="1" dirty="0">
                <a:solidFill>
                  <a:srgbClr val="800080"/>
                </a:solidFill>
                <a:latin typeface="High Tower Text" panose="02040502050506030303" pitchFamily="18" charset="0"/>
                <a:ea typeface="Arimo" panose="020B0604020202020204" pitchFamily="34" charset="0"/>
                <a:cs typeface="Arimo" panose="020B0604020202020204" pitchFamily="34" charset="0"/>
              </a:rPr>
              <a:t> rigenerante ai frutti rossi</a:t>
            </a:r>
          </a:p>
        </p:txBody>
      </p:sp>
      <p:sp>
        <p:nvSpPr>
          <p:cNvPr id="3" name="Ovale 2"/>
          <p:cNvSpPr/>
          <p:nvPr/>
        </p:nvSpPr>
        <p:spPr>
          <a:xfrm>
            <a:off x="2319338" y="546860"/>
            <a:ext cx="1306512" cy="431800"/>
          </a:xfrm>
          <a:prstGeom prst="ellipse">
            <a:avLst/>
          </a:prstGeom>
          <a:noFill/>
          <a:ln w="38100">
            <a:solidFill>
              <a:srgbClr val="8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sz="1600">
              <a:solidFill>
                <a:srgbClr val="800080"/>
              </a:solidFill>
              <a:latin typeface="High Tower Text" panose="02040502050506030303" pitchFamily="18" charset="0"/>
            </a:endParaRPr>
          </a:p>
        </p:txBody>
      </p:sp>
      <p:sp>
        <p:nvSpPr>
          <p:cNvPr id="16393" name="CasellaDiTesto 11"/>
          <p:cNvSpPr txBox="1">
            <a:spLocks noChangeArrowheads="1"/>
          </p:cNvSpPr>
          <p:nvPr/>
        </p:nvSpPr>
        <p:spPr bwMode="auto">
          <a:xfrm>
            <a:off x="2149927" y="1232341"/>
            <a:ext cx="921592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t-IT" altLang="it-IT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L’esfoliazione è un processo naturale. </a:t>
            </a:r>
          </a:p>
          <a:p>
            <a:r>
              <a:rPr lang="it-IT" altLang="it-IT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Ogni minuto vengono eliminate 1 milione di cellule cutanee. </a:t>
            </a:r>
          </a:p>
          <a:p>
            <a:r>
              <a:rPr lang="it-IT" altLang="it-IT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Lo </a:t>
            </a:r>
            <a:r>
              <a:rPr lang="it-IT" altLang="it-IT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Scrub</a:t>
            </a:r>
            <a:r>
              <a:rPr lang="it-IT" altLang="it-IT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 ricco di antiossidanti e semi di mirtillo agevola questo processo.</a:t>
            </a:r>
            <a:r>
              <a:rPr lang="it-IT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  <a:cs typeface="Arial" pitchFamily="34" charset="0"/>
              </a:rPr>
              <a:t> </a:t>
            </a:r>
            <a:endParaRPr lang="it-IT" altLang="it-IT" sz="2400" dirty="0">
              <a:solidFill>
                <a:schemeClr val="tx1">
                  <a:lumMod val="85000"/>
                  <a:lumOff val="15000"/>
                </a:schemeClr>
              </a:solidFill>
              <a:latin typeface="High Tower Text" panose="02040502050506030303" pitchFamily="18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2161676" y="4507228"/>
            <a:ext cx="5545138" cy="1508105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igh Tower Text" panose="02040502050506030303" pitchFamily="18" charset="0"/>
              </a:rPr>
              <a:t>Formula esclusiva con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High Tower Text" panose="02040502050506030303" pitchFamily="18" charset="0"/>
              </a:rPr>
              <a:t>Vitamina B³, vitamine antiossidanti C ed E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High Tower Text" panose="02040502050506030303" pitchFamily="18" charset="0"/>
              </a:rPr>
              <a:t>Aloe vera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High Tower Text" panose="02040502050506030303" pitchFamily="18" charset="0"/>
              </a:rPr>
              <a:t>Ingredienti detergenti derivanti dal cocco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High Tower Text" panose="02040502050506030303" pitchFamily="18" charset="0"/>
              </a:rPr>
              <a:t>Perle esfolianti e semi di mirtillo</a:t>
            </a:r>
          </a:p>
        </p:txBody>
      </p:sp>
      <p:pic>
        <p:nvPicPr>
          <p:cNvPr id="10244" name="Picture 4" descr="http://us.cdn4.123rf.com/168nwm/freud/freud0806/freud080600331/3236582-illustrazione-vettoriale-di-una-goccia-d-acqua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794073" y="402596"/>
            <a:ext cx="346050" cy="569964"/>
          </a:xfrm>
          <a:prstGeom prst="rect">
            <a:avLst/>
          </a:prstGeom>
          <a:noFill/>
          <a:effectLst>
            <a:reflection blurRad="6350" stA="50000" endA="275" endPos="40000" dist="101600" dir="5400000" sy="-100000" algn="bl" rotWithShape="0"/>
          </a:effectLst>
        </p:spPr>
      </p:pic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552" y="2933125"/>
            <a:ext cx="1902403" cy="3736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 descr="https://encrypted-tbn0.gstatic.com/images?q=tbn:ANd9GcQrm5-TCh7bYb0EB-XFB-sz-ejFHRbRTsU2WPTZ4GM_L29c8XJHpQ"/>
          <p:cNvPicPr>
            <a:picLocks noChangeAspect="1" noChangeArrowheads="1"/>
          </p:cNvPicPr>
          <p:nvPr/>
        </p:nvPicPr>
        <p:blipFill rotWithShape="1">
          <a:blip r:embed="rId6" cstate="print"/>
          <a:srcRect l="13613" r="9490"/>
          <a:stretch/>
        </p:blipFill>
        <p:spPr bwMode="auto">
          <a:xfrm>
            <a:off x="591889" y="290552"/>
            <a:ext cx="1415589" cy="12241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sellaDiTesto 10"/>
          <p:cNvSpPr txBox="1"/>
          <p:nvPr/>
        </p:nvSpPr>
        <p:spPr>
          <a:xfrm>
            <a:off x="2300651" y="2933125"/>
            <a:ext cx="619232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2400" u="sng" dirty="0">
                <a:solidFill>
                  <a:srgbClr val="006600"/>
                </a:solidFill>
                <a:latin typeface="High Tower Text" panose="02040502050506030303" pitchFamily="18" charset="0"/>
              </a:rPr>
              <a:t>Come e quando si utilizza?</a:t>
            </a:r>
          </a:p>
          <a:p>
            <a:pPr marL="342900" indent="-342900">
              <a:buFont typeface="Wingdings" panose="05000000000000000000" pitchFamily="2" charset="2"/>
              <a:buChar char="q"/>
              <a:defRPr/>
            </a:pPr>
            <a:r>
              <a:rPr lang="it-IT" sz="2400" dirty="0">
                <a:solidFill>
                  <a:srgbClr val="006600"/>
                </a:solidFill>
                <a:latin typeface="High Tower Text" panose="02040502050506030303" pitchFamily="18" charset="0"/>
              </a:rPr>
              <a:t>Inumidire le dita ed esfoliare il viso</a:t>
            </a:r>
          </a:p>
          <a:p>
            <a:pPr marL="342900" indent="-342900">
              <a:buFont typeface="Wingdings" panose="05000000000000000000" pitchFamily="2" charset="2"/>
              <a:buChar char="q"/>
              <a:defRPr/>
            </a:pPr>
            <a:r>
              <a:rPr lang="it-IT" sz="2400" dirty="0">
                <a:solidFill>
                  <a:srgbClr val="006600"/>
                </a:solidFill>
                <a:latin typeface="High Tower Text" panose="02040502050506030303" pitchFamily="18" charset="0"/>
              </a:rPr>
              <a:t>Utilizzare 1 o 2 volte alla settimana</a:t>
            </a:r>
          </a:p>
        </p:txBody>
      </p:sp>
    </p:spTree>
    <p:extLst>
      <p:ext uri="{BB962C8B-B14F-4D97-AF65-F5344CB8AC3E}">
        <p14:creationId xmlns:p14="http://schemas.microsoft.com/office/powerpoint/2010/main" val="24824493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45" y="280444"/>
            <a:ext cx="1343000" cy="56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sellaDiTesto 7"/>
          <p:cNvSpPr txBox="1"/>
          <p:nvPr/>
        </p:nvSpPr>
        <p:spPr>
          <a:xfrm>
            <a:off x="2936033" y="317938"/>
            <a:ext cx="908451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4000" b="1" dirty="0">
                <a:solidFill>
                  <a:srgbClr val="008080"/>
                </a:solidFill>
                <a:latin typeface="High Tower Text" panose="02040502050506030303" pitchFamily="18" charset="0"/>
                <a:ea typeface="Arimo" panose="020B0604020202020204" pitchFamily="34" charset="0"/>
                <a:cs typeface="Arimo" panose="020B0604020202020204" pitchFamily="34" charset="0"/>
              </a:rPr>
              <a:t>Maschera purificante Argilla e Menta</a:t>
            </a:r>
          </a:p>
        </p:txBody>
      </p:sp>
      <p:sp>
        <p:nvSpPr>
          <p:cNvPr id="3" name="Ovale 2"/>
          <p:cNvSpPr/>
          <p:nvPr/>
        </p:nvSpPr>
        <p:spPr>
          <a:xfrm>
            <a:off x="2433638" y="491778"/>
            <a:ext cx="1306512" cy="431800"/>
          </a:xfrm>
          <a:prstGeom prst="ellipse">
            <a:avLst/>
          </a:prstGeom>
          <a:noFill/>
          <a:ln w="38100"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prstClr val="white"/>
              </a:solidFill>
            </a:endParaRPr>
          </a:p>
        </p:txBody>
      </p:sp>
      <p:sp>
        <p:nvSpPr>
          <p:cNvPr id="17417" name="CasellaDiTesto 11"/>
          <p:cNvSpPr txBox="1">
            <a:spLocks noChangeArrowheads="1"/>
          </p:cNvSpPr>
          <p:nvPr/>
        </p:nvSpPr>
        <p:spPr bwMode="auto">
          <a:xfrm>
            <a:off x="2133600" y="1199664"/>
            <a:ext cx="95440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t-IT" altLang="it-IT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Per rimuovere le impurità e assorbire il sebo in eccesso.</a:t>
            </a:r>
          </a:p>
          <a:p>
            <a:r>
              <a:rPr lang="it-IT" altLang="it-IT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Maschera d’argilla con le proprietà assorbenti e tonificanti della bentonite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133600" y="4535634"/>
            <a:ext cx="5545138" cy="1508105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it-IT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High Tower Text" panose="02040502050506030303" pitchFamily="18" charset="0"/>
              </a:rPr>
              <a:t>Formula esclusiva con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chemeClr val="tx1">
                    <a:lumMod val="95000"/>
                    <a:lumOff val="5000"/>
                  </a:schemeClr>
                </a:solidFill>
                <a:latin typeface="High Tower Text" panose="02040502050506030303" pitchFamily="18" charset="0"/>
              </a:rPr>
              <a:t>Vitamina B³, vitamine antiossidanti C ed E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chemeClr val="tx1">
                    <a:lumMod val="95000"/>
                    <a:lumOff val="5000"/>
                  </a:schemeClr>
                </a:solidFill>
                <a:latin typeface="High Tower Text" panose="02040502050506030303" pitchFamily="18" charset="0"/>
              </a:rPr>
              <a:t>Aloe vera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chemeClr val="tx1">
                    <a:lumMod val="95000"/>
                    <a:lumOff val="5000"/>
                  </a:schemeClr>
                </a:solidFill>
                <a:latin typeface="High Tower Text" panose="02040502050506030303" pitchFamily="18" charset="0"/>
              </a:rPr>
              <a:t>Argilla bentonite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chemeClr val="tx1">
                    <a:lumMod val="95000"/>
                    <a:lumOff val="5000"/>
                  </a:schemeClr>
                </a:solidFill>
                <a:latin typeface="High Tower Text" panose="02040502050506030303" pitchFamily="18" charset="0"/>
              </a:rPr>
              <a:t>Olio di foglie di rosmarino e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High Tower Text" panose="02040502050506030303" pitchFamily="18" charset="0"/>
              </a:rPr>
              <a:t>Olio di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High Tower Text" panose="02040502050506030303" pitchFamily="18" charset="0"/>
              </a:rPr>
              <a:t>menta</a:t>
            </a:r>
            <a:endParaRPr lang="it-IT" dirty="0">
              <a:solidFill>
                <a:schemeClr val="tx1">
                  <a:lumMod val="95000"/>
                  <a:lumOff val="5000"/>
                </a:schemeClr>
              </a:solidFill>
              <a:latin typeface="High Tower Text" panose="02040502050506030303" pitchFamily="18" charset="0"/>
            </a:endParaRPr>
          </a:p>
        </p:txBody>
      </p:sp>
      <p:pic>
        <p:nvPicPr>
          <p:cNvPr id="10244" name="Picture 4" descr="http://us.cdn4.123rf.com/168nwm/freud/freud0806/freud080600331/3236582-illustrazione-vettoriale-di-una-goccia-d-acqua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908373" y="347514"/>
            <a:ext cx="346050" cy="569964"/>
          </a:xfrm>
          <a:prstGeom prst="rect">
            <a:avLst/>
          </a:prstGeom>
          <a:noFill/>
          <a:effectLst>
            <a:reflection blurRad="6350" stA="50000" endA="275" endPos="40000" dist="101600" dir="5400000" sy="-100000" algn="bl" rotWithShape="0"/>
          </a:effec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0450" y="2030661"/>
            <a:ext cx="1812284" cy="377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655" y="274502"/>
            <a:ext cx="1406022" cy="14904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CasellaDiTesto 10"/>
          <p:cNvSpPr txBox="1"/>
          <p:nvPr/>
        </p:nvSpPr>
        <p:spPr>
          <a:xfrm>
            <a:off x="2117968" y="2204501"/>
            <a:ext cx="789248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2000" u="sng" dirty="0">
                <a:solidFill>
                  <a:srgbClr val="006600"/>
                </a:solidFill>
                <a:latin typeface="High Tower Text" panose="02040502050506030303" pitchFamily="18" charset="0"/>
              </a:rPr>
              <a:t>Come e quando si utilizza:</a:t>
            </a:r>
          </a:p>
          <a:p>
            <a:pPr marL="342900" indent="-342900">
              <a:buFont typeface="Wingdings" panose="05000000000000000000" pitchFamily="2" charset="2"/>
              <a:buChar char="q"/>
              <a:defRPr/>
            </a:pPr>
            <a:r>
              <a:rPr lang="it-IT" sz="2000" dirty="0">
                <a:solidFill>
                  <a:srgbClr val="006600"/>
                </a:solidFill>
                <a:latin typeface="High Tower Text" panose="02040502050506030303" pitchFamily="18" charset="0"/>
              </a:rPr>
              <a:t>Metterne una noce sul dorso della mano e stendere sul viso senza strofinare (non nel contorno occhi). </a:t>
            </a:r>
            <a:br>
              <a:rPr lang="it-IT" sz="2000" dirty="0">
                <a:solidFill>
                  <a:srgbClr val="006600"/>
                </a:solidFill>
                <a:latin typeface="High Tower Text" panose="02040502050506030303" pitchFamily="18" charset="0"/>
              </a:rPr>
            </a:br>
            <a:r>
              <a:rPr lang="it-IT" sz="2000" dirty="0">
                <a:solidFill>
                  <a:srgbClr val="006600"/>
                </a:solidFill>
                <a:latin typeface="High Tower Text" panose="02040502050506030303" pitchFamily="18" charset="0"/>
              </a:rPr>
              <a:t>Stendere la quantità restante sul dorso della stessa mano.</a:t>
            </a:r>
          </a:p>
          <a:p>
            <a:pPr marL="342900" indent="-342900">
              <a:buFont typeface="Wingdings" panose="05000000000000000000" pitchFamily="2" charset="2"/>
              <a:buChar char="q"/>
              <a:defRPr/>
            </a:pPr>
            <a:r>
              <a:rPr lang="it-IT" sz="2000" dirty="0">
                <a:solidFill>
                  <a:srgbClr val="006600"/>
                </a:solidFill>
                <a:latin typeface="High Tower Text" panose="02040502050506030303" pitchFamily="18" charset="0"/>
              </a:rPr>
              <a:t>Lasciarla riposare 10 minuti</a:t>
            </a:r>
          </a:p>
          <a:p>
            <a:pPr marL="342900" indent="-342900">
              <a:buFont typeface="Wingdings" panose="05000000000000000000" pitchFamily="2" charset="2"/>
              <a:buChar char="q"/>
              <a:defRPr/>
            </a:pPr>
            <a:r>
              <a:rPr lang="it-IT" sz="2000" dirty="0">
                <a:solidFill>
                  <a:srgbClr val="006600"/>
                </a:solidFill>
                <a:latin typeface="High Tower Text" panose="02040502050506030303" pitchFamily="18" charset="0"/>
              </a:rPr>
              <a:t>Utilizzare 1 o 2 volte alla settimana</a:t>
            </a:r>
          </a:p>
        </p:txBody>
      </p:sp>
    </p:spTree>
    <p:extLst>
      <p:ext uri="{BB962C8B-B14F-4D97-AF65-F5344CB8AC3E}">
        <p14:creationId xmlns:p14="http://schemas.microsoft.com/office/powerpoint/2010/main" val="13859552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olo 1"/>
          <p:cNvSpPr txBox="1">
            <a:spLocks/>
          </p:cNvSpPr>
          <p:nvPr/>
        </p:nvSpPr>
        <p:spPr bwMode="auto">
          <a:xfrm>
            <a:off x="0" y="3284148"/>
            <a:ext cx="69151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3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High Tower Text" panose="02040502050506030303" pitchFamily="18" charset="0"/>
              </a:rPr>
              <a:t>LA SALUTE DELLA PELLE DIPENDE ANCHE </a:t>
            </a:r>
          </a:p>
          <a:p>
            <a:pPr algn="ctr" eaLnBrk="1" hangingPunct="1"/>
            <a:r>
              <a:rPr lang="it-IT" altLang="it-IT" sz="3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High Tower Text" panose="02040502050506030303" pitchFamily="18" charset="0"/>
              </a:rPr>
              <a:t>DA CIO’ CHE MANGIAMO</a:t>
            </a:r>
          </a:p>
        </p:txBody>
      </p:sp>
      <p:pic>
        <p:nvPicPr>
          <p:cNvPr id="25" name="Picture 8" descr="http://t3.gstatic.com/images?q=tbn:ANd9GcSpDwNIs58BsYbRFVYkfXTxYRUJccMhqLqK4WyNm-6lkEEvtsr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50" y="2889337"/>
            <a:ext cx="4152900" cy="26697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asellaDiTesto 4"/>
          <p:cNvSpPr txBox="1"/>
          <p:nvPr/>
        </p:nvSpPr>
        <p:spPr>
          <a:xfrm>
            <a:off x="381000" y="373798"/>
            <a:ext cx="11258550" cy="584775"/>
          </a:xfrm>
          <a:prstGeom prst="rect">
            <a:avLst/>
          </a:prstGeom>
          <a:solidFill>
            <a:srgbClr val="FF006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bg1"/>
                </a:solidFill>
                <a:latin typeface="High Tower Text" panose="02040502050506030303" pitchFamily="18" charset="0"/>
              </a:rPr>
              <a:t>COME FACCIAMO AD AVERE UNA PELLE BELLA ? </a:t>
            </a:r>
          </a:p>
        </p:txBody>
      </p:sp>
      <p:sp>
        <p:nvSpPr>
          <p:cNvPr id="2" name="Rettangolo 1"/>
          <p:cNvSpPr/>
          <p:nvPr/>
        </p:nvSpPr>
        <p:spPr>
          <a:xfrm>
            <a:off x="238125" y="1227991"/>
            <a:ext cx="115442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it-IT" altLang="it-IT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Ora abbiamo circa 10 minuti per far asciugare la maschera e intanto vediamo come possiamo mantenere un bella pelle e mantenerla giovane.</a:t>
            </a:r>
          </a:p>
        </p:txBody>
      </p:sp>
    </p:spTree>
    <p:extLst>
      <p:ext uri="{BB962C8B-B14F-4D97-AF65-F5344CB8AC3E}">
        <p14:creationId xmlns:p14="http://schemas.microsoft.com/office/powerpoint/2010/main" val="16009904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101">
            <a:extLst>
              <a:ext uri="{FF2B5EF4-FFF2-40B4-BE49-F238E27FC236}">
                <a16:creationId xmlns:a16="http://schemas.microsoft.com/office/drawing/2014/main" id="{D3923A53-9454-4CDC-9C4E-2D2ECEBB94AF}"/>
              </a:ext>
            </a:extLst>
          </p:cNvPr>
          <p:cNvSpPr/>
          <p:nvPr/>
        </p:nvSpPr>
        <p:spPr>
          <a:xfrm>
            <a:off x="313509" y="4227692"/>
            <a:ext cx="11573692" cy="2314575"/>
          </a:xfrm>
          <a:prstGeom prst="rect">
            <a:avLst/>
          </a:prstGeom>
          <a:solidFill>
            <a:srgbClr val="7BC1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419" dirty="0">
              <a:latin typeface="High Tower Text" panose="02040502050506030303" pitchFamily="18" charset="0"/>
            </a:endParaRPr>
          </a:p>
        </p:txBody>
      </p:sp>
      <p:sp>
        <p:nvSpPr>
          <p:cNvPr id="37891" name="Rectangle 84">
            <a:extLst>
              <a:ext uri="{FF2B5EF4-FFF2-40B4-BE49-F238E27FC236}">
                <a16:creationId xmlns:a16="http://schemas.microsoft.com/office/drawing/2014/main" id="{59C9AC0C-1E0B-4720-8C62-867DF941F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8675" y="1403350"/>
            <a:ext cx="7589838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34289" tIns="34289" rIns="34289" bIns="34289">
            <a:spAutoFit/>
          </a:bodyPr>
          <a:lstStyle>
            <a:lvl1pPr defTabSz="64928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419" altLang="it-IT" sz="3200" b="1" u="sng">
                <a:solidFill>
                  <a:srgbClr val="C00000"/>
                </a:solidFill>
                <a:latin typeface="High Tower Text" panose="02040502050506030303" pitchFamily="18" charset="0"/>
              </a:rPr>
              <a:t>ECCESSI</a:t>
            </a:r>
            <a:r>
              <a:rPr lang="es-419" altLang="it-IT" sz="3200" b="1">
                <a:solidFill>
                  <a:srgbClr val="C00000"/>
                </a:solidFill>
                <a:latin typeface="High Tower Text" panose="02040502050506030303" pitchFamily="18" charset="0"/>
              </a:rPr>
              <a:t>          E        </a:t>
            </a:r>
            <a:r>
              <a:rPr lang="es-419" altLang="it-IT" sz="3200" b="1" u="sng">
                <a:solidFill>
                  <a:srgbClr val="0000CC"/>
                </a:solidFill>
                <a:latin typeface="High Tower Text" panose="02040502050506030303" pitchFamily="18" charset="0"/>
              </a:rPr>
              <a:t>CARENZE</a:t>
            </a:r>
          </a:p>
        </p:txBody>
      </p:sp>
      <p:sp>
        <p:nvSpPr>
          <p:cNvPr id="37892" name="TROPPE CALORIE">
            <a:extLst>
              <a:ext uri="{FF2B5EF4-FFF2-40B4-BE49-F238E27FC236}">
                <a16:creationId xmlns:a16="http://schemas.microsoft.com/office/drawing/2014/main" id="{7D897D7A-AA3F-40EA-8B6E-5238EE03F6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116138"/>
            <a:ext cx="3759200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34289" tIns="34289" rIns="34289" bIns="34289">
            <a:spAutoFit/>
          </a:bodyPr>
          <a:lstStyle>
            <a:lvl1pPr defTabSz="130016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30016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30016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30016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30016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3001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3001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3001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3001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ts val="2200"/>
              </a:spcBef>
              <a:buFontTx/>
              <a:buNone/>
            </a:pPr>
            <a:r>
              <a:rPr lang="it-IT" altLang="it-IT" b="1">
                <a:solidFill>
                  <a:srgbClr val="C00000"/>
                </a:solidFill>
                <a:latin typeface="High Tower Text" panose="02040502050506030303" pitchFamily="18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TROPPE CALORIE</a:t>
            </a:r>
          </a:p>
        </p:txBody>
      </p:sp>
      <p:sp>
        <p:nvSpPr>
          <p:cNvPr id="37893" name="- Proteine Vegetali - Carboidrati Complessi - Vitamine, Minerali e Oligoelementi - Acidi Grassi Essenziali - Fibre Alimentari - Acqua">
            <a:extLst>
              <a:ext uri="{FF2B5EF4-FFF2-40B4-BE49-F238E27FC236}">
                <a16:creationId xmlns:a16="http://schemas.microsoft.com/office/drawing/2014/main" id="{8BF9D139-C20E-4A0E-BBBF-C52648DFDE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9738" y="4972229"/>
            <a:ext cx="3938587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1600">
                <a:solidFill>
                  <a:schemeClr val="bg1"/>
                </a:solidFill>
                <a:latin typeface="High Tower Text" panose="02040502050506030303" pitchFamily="18" charset="0"/>
              </a:rPr>
              <a:t>Proteine Vegetali</a:t>
            </a:r>
            <a:br>
              <a:rPr lang="it-IT" altLang="it-IT" sz="1600">
                <a:solidFill>
                  <a:schemeClr val="bg1"/>
                </a:solidFill>
                <a:latin typeface="High Tower Text" panose="02040502050506030303" pitchFamily="18" charset="0"/>
              </a:rPr>
            </a:br>
            <a:r>
              <a:rPr lang="it-IT" altLang="it-IT" sz="1600">
                <a:solidFill>
                  <a:schemeClr val="bg1"/>
                </a:solidFill>
                <a:latin typeface="High Tower Text" panose="02040502050506030303" pitchFamily="18" charset="0"/>
              </a:rPr>
              <a:t>Carboidrati Complessi</a:t>
            </a:r>
            <a:br>
              <a:rPr lang="it-IT" altLang="it-IT" sz="1600">
                <a:solidFill>
                  <a:schemeClr val="bg1"/>
                </a:solidFill>
                <a:latin typeface="High Tower Text" panose="02040502050506030303" pitchFamily="18" charset="0"/>
              </a:rPr>
            </a:br>
            <a:r>
              <a:rPr lang="it-IT" altLang="it-IT" sz="1600">
                <a:solidFill>
                  <a:schemeClr val="bg1"/>
                </a:solidFill>
                <a:latin typeface="High Tower Text" panose="02040502050506030303" pitchFamily="18" charset="0"/>
              </a:rPr>
              <a:t>Vitamine, Minerali e Oligoelementi</a:t>
            </a:r>
            <a:br>
              <a:rPr lang="it-IT" altLang="it-IT" sz="1600">
                <a:solidFill>
                  <a:schemeClr val="bg1"/>
                </a:solidFill>
                <a:latin typeface="High Tower Text" panose="02040502050506030303" pitchFamily="18" charset="0"/>
              </a:rPr>
            </a:br>
            <a:r>
              <a:rPr lang="it-IT" altLang="it-IT" sz="1600">
                <a:solidFill>
                  <a:schemeClr val="bg1"/>
                </a:solidFill>
                <a:latin typeface="High Tower Text" panose="02040502050506030303" pitchFamily="18" charset="0"/>
              </a:rPr>
              <a:t>Acidi Grassi Essenziali</a:t>
            </a:r>
            <a:br>
              <a:rPr lang="it-IT" altLang="it-IT" sz="1600">
                <a:solidFill>
                  <a:schemeClr val="bg1"/>
                </a:solidFill>
                <a:latin typeface="High Tower Text" panose="02040502050506030303" pitchFamily="18" charset="0"/>
              </a:rPr>
            </a:br>
            <a:r>
              <a:rPr lang="it-IT" altLang="it-IT" sz="1600">
                <a:solidFill>
                  <a:schemeClr val="bg1"/>
                </a:solidFill>
                <a:latin typeface="High Tower Text" panose="02040502050506030303" pitchFamily="18" charset="0"/>
              </a:rPr>
              <a:t>Fibre Alimentari</a:t>
            </a:r>
            <a:br>
              <a:rPr lang="it-IT" altLang="it-IT" sz="1600">
                <a:solidFill>
                  <a:schemeClr val="bg1"/>
                </a:solidFill>
                <a:latin typeface="High Tower Text" panose="02040502050506030303" pitchFamily="18" charset="0"/>
              </a:rPr>
            </a:br>
            <a:r>
              <a:rPr lang="it-IT" altLang="it-IT" sz="1600">
                <a:solidFill>
                  <a:schemeClr val="bg1"/>
                </a:solidFill>
                <a:latin typeface="High Tower Text" panose="02040502050506030303" pitchFamily="18" charset="0"/>
              </a:rPr>
              <a:t>Acqua</a:t>
            </a:r>
          </a:p>
        </p:txBody>
      </p:sp>
      <p:sp>
        <p:nvSpPr>
          <p:cNvPr id="37894" name="POCHI NUTRIENTI">
            <a:extLst>
              <a:ext uri="{FF2B5EF4-FFF2-40B4-BE49-F238E27FC236}">
                <a16:creationId xmlns:a16="http://schemas.microsoft.com/office/drawing/2014/main" id="{8A5E8D37-F1B5-4C0B-986D-88DC417871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4500" y="4476929"/>
            <a:ext cx="457200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34289" tIns="34289" rIns="34289" bIns="34289">
            <a:spAutoFit/>
          </a:bodyPr>
          <a:lstStyle>
            <a:lvl1pPr defTabSz="130016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30016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30016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30016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30016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3001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3001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3001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30016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2200"/>
              </a:spcBef>
              <a:buFontTx/>
              <a:buNone/>
            </a:pPr>
            <a:r>
              <a:rPr lang="it-IT" altLang="it-IT" b="1">
                <a:solidFill>
                  <a:srgbClr val="0000CC"/>
                </a:solidFill>
                <a:latin typeface="High Tower Text" panose="02040502050506030303" pitchFamily="18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POCHI NUTRIENTI</a:t>
            </a:r>
          </a:p>
        </p:txBody>
      </p:sp>
      <p:sp>
        <p:nvSpPr>
          <p:cNvPr id="94" name="Right Triangle 93">
            <a:extLst>
              <a:ext uri="{FF2B5EF4-FFF2-40B4-BE49-F238E27FC236}">
                <a16:creationId xmlns:a16="http://schemas.microsoft.com/office/drawing/2014/main" id="{F50AFEC2-615B-422B-967F-4254EF62417F}"/>
              </a:ext>
            </a:extLst>
          </p:cNvPr>
          <p:cNvSpPr/>
          <p:nvPr/>
        </p:nvSpPr>
        <p:spPr>
          <a:xfrm rot="2700000">
            <a:off x="5633244" y="2324894"/>
            <a:ext cx="403225" cy="404813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419">
              <a:latin typeface="High Tower Text" panose="02040502050506030303" pitchFamily="18" charset="0"/>
            </a:endParaRPr>
          </a:p>
        </p:txBody>
      </p:sp>
      <p:sp>
        <p:nvSpPr>
          <p:cNvPr id="95" name="Right Triangle 94">
            <a:extLst>
              <a:ext uri="{FF2B5EF4-FFF2-40B4-BE49-F238E27FC236}">
                <a16:creationId xmlns:a16="http://schemas.microsoft.com/office/drawing/2014/main" id="{DAF97746-A1F5-41F5-A896-61742275214C}"/>
              </a:ext>
            </a:extLst>
          </p:cNvPr>
          <p:cNvSpPr/>
          <p:nvPr/>
        </p:nvSpPr>
        <p:spPr>
          <a:xfrm rot="13500000">
            <a:off x="6203950" y="4569004"/>
            <a:ext cx="403225" cy="403225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419">
              <a:latin typeface="High Tower Text" panose="02040502050506030303" pitchFamily="18" charset="0"/>
            </a:endParaRPr>
          </a:p>
        </p:txBody>
      </p:sp>
      <p:sp>
        <p:nvSpPr>
          <p:cNvPr id="99" name="Chord 98">
            <a:extLst>
              <a:ext uri="{FF2B5EF4-FFF2-40B4-BE49-F238E27FC236}">
                <a16:creationId xmlns:a16="http://schemas.microsoft.com/office/drawing/2014/main" id="{8C6CE738-9A7E-430E-AC58-949BEB0C5B3F}"/>
              </a:ext>
            </a:extLst>
          </p:cNvPr>
          <p:cNvSpPr/>
          <p:nvPr/>
        </p:nvSpPr>
        <p:spPr>
          <a:xfrm rot="17531494">
            <a:off x="2830405" y="3286351"/>
            <a:ext cx="3182811" cy="3102139"/>
          </a:xfrm>
          <a:prstGeom prst="chord">
            <a:avLst/>
          </a:prstGeom>
          <a:blipFill dpi="0" rotWithShape="0">
            <a:blip r:embed="rId2" cstate="email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419">
              <a:latin typeface="High Tower Text" panose="02040502050506030303" pitchFamily="18" charset="0"/>
            </a:endParaRPr>
          </a:p>
        </p:txBody>
      </p:sp>
      <p:sp>
        <p:nvSpPr>
          <p:cNvPr id="100" name="Chord 99">
            <a:extLst>
              <a:ext uri="{FF2B5EF4-FFF2-40B4-BE49-F238E27FC236}">
                <a16:creationId xmlns:a16="http://schemas.microsoft.com/office/drawing/2014/main" id="{217B083E-0426-4430-94AB-2E85EC696317}"/>
              </a:ext>
            </a:extLst>
          </p:cNvPr>
          <p:cNvSpPr/>
          <p:nvPr/>
        </p:nvSpPr>
        <p:spPr>
          <a:xfrm rot="6743704">
            <a:off x="6101981" y="2069061"/>
            <a:ext cx="3269955" cy="3135742"/>
          </a:xfrm>
          <a:prstGeom prst="chord">
            <a:avLst/>
          </a:prstGeom>
          <a:blipFill dpi="0" rotWithShape="0">
            <a:blip r:embed="rId3" cstate="email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419">
              <a:latin typeface="High Tower Text" panose="02040502050506030303" pitchFamily="18" charset="0"/>
            </a:endParaRPr>
          </a:p>
        </p:txBody>
      </p:sp>
      <p:sp>
        <p:nvSpPr>
          <p:cNvPr id="37899" name="Rectangle 100">
            <a:extLst>
              <a:ext uri="{FF2B5EF4-FFF2-40B4-BE49-F238E27FC236}">
                <a16:creationId xmlns:a16="http://schemas.microsoft.com/office/drawing/2014/main" id="{2323F4C1-AFCB-4F33-8D27-2CF2609CCE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8288" y="2565400"/>
            <a:ext cx="3897312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1600">
                <a:latin typeface="High Tower Text" panose="02040502050506030303" pitchFamily="18" charset="0"/>
              </a:rPr>
              <a:t>Grassi Saturi</a:t>
            </a:r>
            <a:br>
              <a:rPr lang="it-IT" altLang="it-IT" sz="1600">
                <a:latin typeface="High Tower Text" panose="02040502050506030303" pitchFamily="18" charset="0"/>
              </a:rPr>
            </a:br>
            <a:r>
              <a:rPr lang="it-IT" altLang="it-IT" sz="1600">
                <a:latin typeface="High Tower Text" panose="02040502050506030303" pitchFamily="18" charset="0"/>
              </a:rPr>
              <a:t>Carboidrati Semplici</a:t>
            </a:r>
            <a:br>
              <a:rPr lang="it-IT" altLang="it-IT" sz="1600">
                <a:latin typeface="High Tower Text" panose="02040502050506030303" pitchFamily="18" charset="0"/>
              </a:rPr>
            </a:br>
            <a:r>
              <a:rPr lang="it-IT" altLang="it-IT" sz="1600">
                <a:latin typeface="High Tower Text" panose="02040502050506030303" pitchFamily="18" charset="0"/>
              </a:rPr>
              <a:t> Caffè / Alcool</a:t>
            </a:r>
            <a:br>
              <a:rPr lang="it-IT" altLang="it-IT" sz="1600">
                <a:latin typeface="High Tower Text" panose="02040502050506030303" pitchFamily="18" charset="0"/>
              </a:rPr>
            </a:br>
            <a:r>
              <a:rPr lang="it-IT" altLang="it-IT" sz="1600">
                <a:latin typeface="High Tower Text" panose="02040502050506030303" pitchFamily="18" charset="0"/>
              </a:rPr>
              <a:t>Zucchero / Sale</a:t>
            </a:r>
            <a:br>
              <a:rPr lang="it-IT" altLang="it-IT" sz="1600">
                <a:latin typeface="High Tower Text" panose="02040502050506030303" pitchFamily="18" charset="0"/>
              </a:rPr>
            </a:br>
            <a:r>
              <a:rPr lang="it-IT" altLang="it-IT" sz="1600">
                <a:latin typeface="High Tower Text" panose="02040502050506030303" pitchFamily="18" charset="0"/>
              </a:rPr>
              <a:t>Aromi artificiali e Coloranti</a:t>
            </a:r>
            <a:br>
              <a:rPr lang="it-IT" altLang="it-IT" sz="1600">
                <a:latin typeface="High Tower Text" panose="02040502050506030303" pitchFamily="18" charset="0"/>
              </a:rPr>
            </a:br>
            <a:r>
              <a:rPr lang="it-IT" altLang="it-IT" sz="1600">
                <a:latin typeface="High Tower Text" panose="02040502050506030303" pitchFamily="18" charset="0"/>
              </a:rPr>
              <a:t>Conservanti / Pesticidi / Ormoni</a:t>
            </a:r>
          </a:p>
        </p:txBody>
      </p:sp>
      <p:sp>
        <p:nvSpPr>
          <p:cNvPr id="14" name="Rectangle 84">
            <a:extLst>
              <a:ext uri="{FF2B5EF4-FFF2-40B4-BE49-F238E27FC236}">
                <a16:creationId xmlns:a16="http://schemas.microsoft.com/office/drawing/2014/main" id="{CC37102D-EEEE-4AF5-883A-3007CFDD6AC8}"/>
              </a:ext>
            </a:extLst>
          </p:cNvPr>
          <p:cNvSpPr/>
          <p:nvPr/>
        </p:nvSpPr>
        <p:spPr>
          <a:xfrm>
            <a:off x="0" y="771095"/>
            <a:ext cx="12192000" cy="561975"/>
          </a:xfrm>
          <a:prstGeom prst="rect">
            <a:avLst/>
          </a:prstGeom>
          <a:ln w="12700">
            <a:miter lim="400000"/>
          </a:ln>
        </p:spPr>
        <p:txBody>
          <a:bodyPr lIns="34289" tIns="34289" rIns="34289" bIns="34289">
            <a:spAutoFit/>
          </a:bodyPr>
          <a:lstStyle/>
          <a:p>
            <a:pPr algn="ctr" defTabSz="6502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419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High Tower Text" panose="02040502050506030303" pitchFamily="18" charset="0"/>
              </a:rPr>
              <a:t>Le </a:t>
            </a:r>
            <a:r>
              <a:rPr lang="es-419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High Tower Text" panose="02040502050506030303" pitchFamily="18" charset="0"/>
              </a:rPr>
              <a:t>nostre</a:t>
            </a:r>
            <a:r>
              <a:rPr lang="es-419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High Tower Text" panose="02040502050506030303" pitchFamily="18" charset="0"/>
              </a:rPr>
              <a:t> </a:t>
            </a:r>
            <a:r>
              <a:rPr lang="es-419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High Tower Text" panose="02040502050506030303" pitchFamily="18" charset="0"/>
              </a:rPr>
              <a:t>abitudini</a:t>
            </a:r>
            <a:r>
              <a:rPr lang="es-419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High Tower Text" panose="02040502050506030303" pitchFamily="18" charset="0"/>
              </a:rPr>
              <a:t> </a:t>
            </a:r>
            <a:r>
              <a:rPr lang="es-419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High Tower Text" panose="02040502050506030303" pitchFamily="18" charset="0"/>
              </a:rPr>
              <a:t>alimentari</a:t>
            </a:r>
            <a:r>
              <a:rPr lang="es-419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High Tower Text" panose="02040502050506030303" pitchFamily="18" charset="0"/>
              </a:rPr>
              <a:t> </a:t>
            </a:r>
            <a:r>
              <a:rPr lang="es-419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High Tower Text" panose="02040502050506030303" pitchFamily="18" charset="0"/>
              </a:rPr>
              <a:t>sono</a:t>
            </a:r>
            <a:r>
              <a:rPr lang="es-419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High Tower Text" panose="02040502050506030303" pitchFamily="18" charset="0"/>
              </a:rPr>
              <a:t> </a:t>
            </a:r>
            <a:r>
              <a:rPr lang="es-419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High Tower Text" panose="02040502050506030303" pitchFamily="18" charset="0"/>
              </a:rPr>
              <a:t>spesso</a:t>
            </a:r>
            <a:r>
              <a:rPr lang="es-419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High Tower Text" panose="02040502050506030303" pitchFamily="18" charset="0"/>
              </a:rPr>
              <a:t> “SBILANCIATE”: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25CDC70A-E414-49A0-882C-30876E67A489}"/>
              </a:ext>
            </a:extLst>
          </p:cNvPr>
          <p:cNvSpPr txBox="1"/>
          <p:nvPr/>
        </p:nvSpPr>
        <p:spPr>
          <a:xfrm>
            <a:off x="2098675" y="261100"/>
            <a:ext cx="85071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800" b="1" dirty="0">
                <a:latin typeface="High Tower Text" panose="02040502050506030303" pitchFamily="18" charset="0"/>
                <a:ea typeface="Century Gothic" charset="0"/>
                <a:cs typeface="Arial" panose="020B0604020202020204" pitchFamily="34" charset="0"/>
              </a:rPr>
              <a:t>ALIMENTAZIONE E NUTRIZIONE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World Health Organization.png" descr="World Health Organization.png">
            <a:extLst>
              <a:ext uri="{FF2B5EF4-FFF2-40B4-BE49-F238E27FC236}">
                <a16:creationId xmlns:a16="http://schemas.microsoft.com/office/drawing/2014/main" id="{4C6E78A8-DDA1-437C-B991-CDC4CA4FB2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85838"/>
            <a:ext cx="1674813" cy="142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38915" name="Graphic 2">
            <a:extLst>
              <a:ext uri="{FF2B5EF4-FFF2-40B4-BE49-F238E27FC236}">
                <a16:creationId xmlns:a16="http://schemas.microsoft.com/office/drawing/2014/main" id="{FE5017B9-90C3-4899-9380-D84D8E1559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13" y="2692667"/>
            <a:ext cx="11339512" cy="347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6" name="Rectangle 4">
            <a:extLst>
              <a:ext uri="{FF2B5EF4-FFF2-40B4-BE49-F238E27FC236}">
                <a16:creationId xmlns:a16="http://schemas.microsoft.com/office/drawing/2014/main" id="{BB7A0EAE-208C-462D-B573-CAB294BF6F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9475" y="400049"/>
            <a:ext cx="995045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34289" tIns="34289" rIns="34289" bIns="34289">
            <a:spAutoFit/>
          </a:bodyPr>
          <a:lstStyle>
            <a:lvl1pPr defTabSz="64928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492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492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0075C2"/>
                </a:solidFill>
                <a:latin typeface="Century Gothic" panose="020B0502020202020204" pitchFamily="34" charset="0"/>
              </a:rPr>
              <a:t>CONSEGUENZE di una Nutrizione non Bilanciata</a:t>
            </a:r>
            <a:endParaRPr lang="es-419" altLang="it-IT" b="1" dirty="0">
              <a:solidFill>
                <a:srgbClr val="0075C2"/>
              </a:solidFill>
              <a:latin typeface="Century Gothic" panose="020B0502020202020204" pitchFamily="34" charset="0"/>
            </a:endParaRPr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0CE87F78-7D4A-4B26-B09E-EDC921F19B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5506" y="1168946"/>
            <a:ext cx="96424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dirty="0">
                <a:latin typeface="Century Gothic" panose="020B0502020202020204" pitchFamily="34" charset="0"/>
              </a:rPr>
              <a:t>Statistiche dell’Organizzazione Mondiale della Sanità</a:t>
            </a:r>
            <a:endParaRPr lang="es-419" altLang="it-IT" dirty="0">
              <a:latin typeface="Century Gothic" panose="020B0502020202020204" pitchFamily="34" charset="0"/>
            </a:endParaRP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6271E243-C8BB-44F4-9552-43B4CA527937}"/>
              </a:ext>
            </a:extLst>
          </p:cNvPr>
          <p:cNvSpPr/>
          <p:nvPr/>
        </p:nvSpPr>
        <p:spPr>
          <a:xfrm>
            <a:off x="285750" y="2017712"/>
            <a:ext cx="11620500" cy="4968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4000" b="1" dirty="0">
                <a:solidFill>
                  <a:srgbClr val="FF0000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</a:t>
            </a:r>
            <a:r>
              <a:rPr lang="it-IT" sz="2800" b="1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visite su </a:t>
            </a:r>
            <a:r>
              <a:rPr lang="it-IT" sz="4000" b="1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</a:t>
            </a:r>
            <a:r>
              <a:rPr lang="it-IT" sz="2800" b="1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800" b="1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 Cattive Abitudini Alimentari</a:t>
            </a:r>
            <a:endParaRPr lang="it-IT" sz="900" b="1" dirty="0">
              <a:solidFill>
                <a:schemeClr val="tx1"/>
              </a:solidFill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Cornice 13">
            <a:extLst>
              <a:ext uri="{FF2B5EF4-FFF2-40B4-BE49-F238E27FC236}">
                <a16:creationId xmlns:a16="http://schemas.microsoft.com/office/drawing/2014/main" id="{F3382836-74C6-473A-9DC5-BF4BA187E87D}"/>
              </a:ext>
            </a:extLst>
          </p:cNvPr>
          <p:cNvSpPr>
            <a:spLocks noChangeAspect="1"/>
          </p:cNvSpPr>
          <p:nvPr/>
        </p:nvSpPr>
        <p:spPr>
          <a:xfrm>
            <a:off x="911451" y="3322905"/>
            <a:ext cx="215900" cy="217487"/>
          </a:xfrm>
          <a:prstGeom prst="fram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944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1900" kern="0" dirty="0">
              <a:solidFill>
                <a:prstClr val="black"/>
              </a:solidFill>
              <a:latin typeface="Century Gothic"/>
              <a:sym typeface="Century Gothic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2F75DE78-679D-46ED-96EC-0087A6F21DEC}"/>
              </a:ext>
            </a:extLst>
          </p:cNvPr>
          <p:cNvSpPr txBox="1"/>
          <p:nvPr/>
        </p:nvSpPr>
        <p:spPr>
          <a:xfrm>
            <a:off x="1375001" y="3230830"/>
            <a:ext cx="1614487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3944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kern="0" dirty="0">
                <a:solidFill>
                  <a:srgbClr val="000000"/>
                </a:solidFill>
                <a:latin typeface="Century Gothic"/>
                <a:sym typeface="Century Gothic"/>
              </a:rPr>
              <a:t>Stanchezza</a:t>
            </a:r>
          </a:p>
        </p:txBody>
      </p:sp>
      <p:sp>
        <p:nvSpPr>
          <p:cNvPr id="18" name="Cornice 17">
            <a:extLst>
              <a:ext uri="{FF2B5EF4-FFF2-40B4-BE49-F238E27FC236}">
                <a16:creationId xmlns:a16="http://schemas.microsoft.com/office/drawing/2014/main" id="{FA7525E2-F998-444A-B652-1F0CF84016C0}"/>
              </a:ext>
            </a:extLst>
          </p:cNvPr>
          <p:cNvSpPr>
            <a:spLocks noChangeAspect="1"/>
          </p:cNvSpPr>
          <p:nvPr/>
        </p:nvSpPr>
        <p:spPr>
          <a:xfrm>
            <a:off x="911451" y="3630880"/>
            <a:ext cx="215900" cy="217487"/>
          </a:xfrm>
          <a:prstGeom prst="fram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944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1900" kern="0" dirty="0">
              <a:solidFill>
                <a:prstClr val="black"/>
              </a:solidFill>
              <a:latin typeface="Century Gothic"/>
              <a:sym typeface="Century Gothic"/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0F2F5B9E-3928-48BB-B1C9-D0F559300141}"/>
              </a:ext>
            </a:extLst>
          </p:cNvPr>
          <p:cNvSpPr txBox="1"/>
          <p:nvPr/>
        </p:nvSpPr>
        <p:spPr>
          <a:xfrm>
            <a:off x="1375001" y="3540392"/>
            <a:ext cx="1471612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3944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kern="0" dirty="0">
                <a:solidFill>
                  <a:srgbClr val="000000"/>
                </a:solidFill>
                <a:latin typeface="Century Gothic"/>
                <a:sym typeface="Century Gothic"/>
              </a:rPr>
              <a:t>Stitichezza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32EC101F-C612-48E1-9940-4D86B9B19A6D}"/>
              </a:ext>
            </a:extLst>
          </p:cNvPr>
          <p:cNvSpPr txBox="1"/>
          <p:nvPr/>
        </p:nvSpPr>
        <p:spPr>
          <a:xfrm>
            <a:off x="1375001" y="3849955"/>
            <a:ext cx="16287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3944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kern="0" dirty="0">
                <a:solidFill>
                  <a:srgbClr val="000000"/>
                </a:solidFill>
                <a:latin typeface="Century Gothic"/>
                <a:sym typeface="Century Gothic"/>
              </a:rPr>
              <a:t>Mal di testa</a:t>
            </a:r>
          </a:p>
        </p:txBody>
      </p:sp>
      <p:sp>
        <p:nvSpPr>
          <p:cNvPr id="21" name="Cornice 20">
            <a:extLst>
              <a:ext uri="{FF2B5EF4-FFF2-40B4-BE49-F238E27FC236}">
                <a16:creationId xmlns:a16="http://schemas.microsoft.com/office/drawing/2014/main" id="{78654649-1B46-4A67-86C0-7BD5FE1322F3}"/>
              </a:ext>
            </a:extLst>
          </p:cNvPr>
          <p:cNvSpPr>
            <a:spLocks noChangeAspect="1"/>
          </p:cNvSpPr>
          <p:nvPr/>
        </p:nvSpPr>
        <p:spPr>
          <a:xfrm>
            <a:off x="4692876" y="3637230"/>
            <a:ext cx="215900" cy="217487"/>
          </a:xfrm>
          <a:prstGeom prst="fram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944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1900" kern="0" dirty="0">
              <a:solidFill>
                <a:prstClr val="black"/>
              </a:solidFill>
              <a:latin typeface="Century Gothic"/>
              <a:sym typeface="Century Gothic"/>
            </a:endParaRP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FA6A632F-94AF-4B78-AFE7-1AEFB04580B0}"/>
              </a:ext>
            </a:extLst>
          </p:cNvPr>
          <p:cNvSpPr txBox="1"/>
          <p:nvPr/>
        </p:nvSpPr>
        <p:spPr>
          <a:xfrm>
            <a:off x="5154838" y="3546742"/>
            <a:ext cx="111125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3944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kern="0" dirty="0">
                <a:solidFill>
                  <a:srgbClr val="000000"/>
                </a:solidFill>
                <a:latin typeface="Century Gothic"/>
                <a:sym typeface="Century Gothic"/>
              </a:rPr>
              <a:t>Allergie</a:t>
            </a:r>
          </a:p>
        </p:txBody>
      </p:sp>
      <p:sp>
        <p:nvSpPr>
          <p:cNvPr id="23" name="Cornice 22">
            <a:extLst>
              <a:ext uri="{FF2B5EF4-FFF2-40B4-BE49-F238E27FC236}">
                <a16:creationId xmlns:a16="http://schemas.microsoft.com/office/drawing/2014/main" id="{03F51B95-E836-4516-A858-F93B81BD91EE}"/>
              </a:ext>
            </a:extLst>
          </p:cNvPr>
          <p:cNvSpPr>
            <a:spLocks noChangeAspect="1"/>
          </p:cNvSpPr>
          <p:nvPr/>
        </p:nvSpPr>
        <p:spPr>
          <a:xfrm>
            <a:off x="4692876" y="3946792"/>
            <a:ext cx="215900" cy="215900"/>
          </a:xfrm>
          <a:prstGeom prst="fram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944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1900" kern="0" dirty="0">
              <a:solidFill>
                <a:prstClr val="black"/>
              </a:solidFill>
              <a:latin typeface="Century Gothic"/>
              <a:sym typeface="Century Gothic"/>
            </a:endParaRP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BF7EF5F2-E521-47D6-9779-A1D19ADAF842}"/>
              </a:ext>
            </a:extLst>
          </p:cNvPr>
          <p:cNvSpPr txBox="1"/>
          <p:nvPr/>
        </p:nvSpPr>
        <p:spPr>
          <a:xfrm>
            <a:off x="5154838" y="3854717"/>
            <a:ext cx="1208088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3944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kern="0" dirty="0">
                <a:solidFill>
                  <a:srgbClr val="000000"/>
                </a:solidFill>
                <a:latin typeface="Century Gothic"/>
                <a:sym typeface="Century Gothic"/>
              </a:rPr>
              <a:t>Insonnia</a:t>
            </a:r>
          </a:p>
        </p:txBody>
      </p:sp>
      <p:sp>
        <p:nvSpPr>
          <p:cNvPr id="25" name="Cornice 24">
            <a:extLst>
              <a:ext uri="{FF2B5EF4-FFF2-40B4-BE49-F238E27FC236}">
                <a16:creationId xmlns:a16="http://schemas.microsoft.com/office/drawing/2014/main" id="{E93C24E5-81CD-47FB-A44C-C30B8C0C2BA4}"/>
              </a:ext>
            </a:extLst>
          </p:cNvPr>
          <p:cNvSpPr>
            <a:spLocks noChangeAspect="1"/>
          </p:cNvSpPr>
          <p:nvPr/>
        </p:nvSpPr>
        <p:spPr>
          <a:xfrm>
            <a:off x="4692876" y="4256355"/>
            <a:ext cx="215900" cy="215900"/>
          </a:xfrm>
          <a:prstGeom prst="fram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944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1900" kern="0" dirty="0">
              <a:solidFill>
                <a:prstClr val="black"/>
              </a:solidFill>
              <a:latin typeface="Century Gothic"/>
              <a:sym typeface="Century Gothic"/>
            </a:endParaRP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DAFD68E6-1A93-4F3E-B90B-19139C6EEDA9}"/>
              </a:ext>
            </a:extLst>
          </p:cNvPr>
          <p:cNvSpPr txBox="1"/>
          <p:nvPr/>
        </p:nvSpPr>
        <p:spPr>
          <a:xfrm>
            <a:off x="5154838" y="4164280"/>
            <a:ext cx="85725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3944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kern="0" dirty="0">
                <a:solidFill>
                  <a:srgbClr val="000000"/>
                </a:solidFill>
                <a:latin typeface="Century Gothic"/>
                <a:sym typeface="Century Gothic"/>
              </a:rPr>
              <a:t>Ansia</a:t>
            </a:r>
          </a:p>
        </p:txBody>
      </p:sp>
      <p:sp>
        <p:nvSpPr>
          <p:cNvPr id="27" name="Cornice 26">
            <a:extLst>
              <a:ext uri="{FF2B5EF4-FFF2-40B4-BE49-F238E27FC236}">
                <a16:creationId xmlns:a16="http://schemas.microsoft.com/office/drawing/2014/main" id="{ABAA3B0F-98D4-4717-A739-653D24134956}"/>
              </a:ext>
            </a:extLst>
          </p:cNvPr>
          <p:cNvSpPr>
            <a:spLocks noChangeAspect="1"/>
          </p:cNvSpPr>
          <p:nvPr/>
        </p:nvSpPr>
        <p:spPr>
          <a:xfrm>
            <a:off x="4692876" y="4564330"/>
            <a:ext cx="215900" cy="215900"/>
          </a:xfrm>
          <a:prstGeom prst="fram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944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1900" kern="0" dirty="0">
              <a:solidFill>
                <a:prstClr val="black"/>
              </a:solidFill>
              <a:latin typeface="Century Gothic"/>
              <a:sym typeface="Century Gothic"/>
            </a:endParaRP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888E02F4-4AA3-4552-9832-34D890614885}"/>
              </a:ext>
            </a:extLst>
          </p:cNvPr>
          <p:cNvSpPr txBox="1"/>
          <p:nvPr/>
        </p:nvSpPr>
        <p:spPr>
          <a:xfrm>
            <a:off x="5154838" y="4472255"/>
            <a:ext cx="842963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3944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kern="0" dirty="0">
                <a:solidFill>
                  <a:srgbClr val="000000"/>
                </a:solidFill>
                <a:latin typeface="Century Gothic"/>
                <a:sym typeface="Century Gothic"/>
              </a:rPr>
              <a:t>Stress</a:t>
            </a:r>
          </a:p>
        </p:txBody>
      </p:sp>
      <p:sp>
        <p:nvSpPr>
          <p:cNvPr id="29" name="Cornice 28">
            <a:extLst>
              <a:ext uri="{FF2B5EF4-FFF2-40B4-BE49-F238E27FC236}">
                <a16:creationId xmlns:a16="http://schemas.microsoft.com/office/drawing/2014/main" id="{A530A165-78E8-4628-9134-DEC089BF0E8D}"/>
              </a:ext>
            </a:extLst>
          </p:cNvPr>
          <p:cNvSpPr>
            <a:spLocks noChangeAspect="1"/>
          </p:cNvSpPr>
          <p:nvPr/>
        </p:nvSpPr>
        <p:spPr>
          <a:xfrm>
            <a:off x="4692876" y="4872305"/>
            <a:ext cx="215900" cy="215900"/>
          </a:xfrm>
          <a:prstGeom prst="fram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944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1900" kern="0" dirty="0">
              <a:solidFill>
                <a:prstClr val="black"/>
              </a:solidFill>
              <a:latin typeface="Century Gothic"/>
              <a:sym typeface="Century Gothic"/>
            </a:endParaRP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DA6AEB66-0294-4CCA-8030-111B5800BACA}"/>
              </a:ext>
            </a:extLst>
          </p:cNvPr>
          <p:cNvSpPr txBox="1"/>
          <p:nvPr/>
        </p:nvSpPr>
        <p:spPr>
          <a:xfrm>
            <a:off x="5154838" y="4780230"/>
            <a:ext cx="158750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3944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kern="0" dirty="0">
                <a:solidFill>
                  <a:srgbClr val="000000"/>
                </a:solidFill>
                <a:latin typeface="Century Gothic"/>
                <a:sym typeface="Century Gothic"/>
              </a:rPr>
              <a:t>Nervosismo</a:t>
            </a:r>
          </a:p>
        </p:txBody>
      </p:sp>
      <p:sp>
        <p:nvSpPr>
          <p:cNvPr id="31" name="Cornice 30">
            <a:extLst>
              <a:ext uri="{FF2B5EF4-FFF2-40B4-BE49-F238E27FC236}">
                <a16:creationId xmlns:a16="http://schemas.microsoft.com/office/drawing/2014/main" id="{5CD109DC-8010-42D7-87D9-39C34B7A45DB}"/>
              </a:ext>
            </a:extLst>
          </p:cNvPr>
          <p:cNvSpPr>
            <a:spLocks noChangeAspect="1"/>
          </p:cNvSpPr>
          <p:nvPr/>
        </p:nvSpPr>
        <p:spPr>
          <a:xfrm>
            <a:off x="4692876" y="5180280"/>
            <a:ext cx="215900" cy="215900"/>
          </a:xfrm>
          <a:prstGeom prst="fram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944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1900" kern="0" dirty="0">
              <a:solidFill>
                <a:prstClr val="black"/>
              </a:solidFill>
              <a:latin typeface="Century Gothic"/>
              <a:sym typeface="Century Gothic"/>
            </a:endParaRP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38E7EC92-8B26-4C15-B3A3-8BBDAE127E74}"/>
              </a:ext>
            </a:extLst>
          </p:cNvPr>
          <p:cNvSpPr txBox="1"/>
          <p:nvPr/>
        </p:nvSpPr>
        <p:spPr>
          <a:xfrm>
            <a:off x="5154838" y="5088205"/>
            <a:ext cx="201930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3944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kern="0" dirty="0">
                <a:solidFill>
                  <a:srgbClr val="000000"/>
                </a:solidFill>
                <a:latin typeface="Century Gothic"/>
                <a:sym typeface="Century Gothic"/>
              </a:rPr>
              <a:t>Sbalzi d’umore</a:t>
            </a:r>
          </a:p>
        </p:txBody>
      </p:sp>
      <p:sp>
        <p:nvSpPr>
          <p:cNvPr id="33" name="Cornice 32">
            <a:extLst>
              <a:ext uri="{FF2B5EF4-FFF2-40B4-BE49-F238E27FC236}">
                <a16:creationId xmlns:a16="http://schemas.microsoft.com/office/drawing/2014/main" id="{FA61BF85-48B1-4071-BAA3-158A97B7D10C}"/>
              </a:ext>
            </a:extLst>
          </p:cNvPr>
          <p:cNvSpPr>
            <a:spLocks noChangeAspect="1"/>
          </p:cNvSpPr>
          <p:nvPr/>
        </p:nvSpPr>
        <p:spPr>
          <a:xfrm>
            <a:off x="911451" y="4227780"/>
            <a:ext cx="215900" cy="215900"/>
          </a:xfrm>
          <a:prstGeom prst="fram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944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1900" kern="0" dirty="0">
              <a:solidFill>
                <a:prstClr val="black"/>
              </a:solidFill>
              <a:latin typeface="Century Gothic"/>
              <a:sym typeface="Century Gothic"/>
            </a:endParaRP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350836F3-862C-4F0B-B261-BDECD8019BDC}"/>
              </a:ext>
            </a:extLst>
          </p:cNvPr>
          <p:cNvSpPr txBox="1"/>
          <p:nvPr/>
        </p:nvSpPr>
        <p:spPr>
          <a:xfrm>
            <a:off x="1375001" y="4135705"/>
            <a:ext cx="2335212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3944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kern="0" dirty="0">
                <a:solidFill>
                  <a:srgbClr val="000000"/>
                </a:solidFill>
                <a:latin typeface="Century Gothic"/>
                <a:sym typeface="Century Gothic"/>
              </a:rPr>
              <a:t>Problemi digestivi</a:t>
            </a:r>
          </a:p>
        </p:txBody>
      </p:sp>
      <p:sp>
        <p:nvSpPr>
          <p:cNvPr id="35" name="Cornice 34">
            <a:extLst>
              <a:ext uri="{FF2B5EF4-FFF2-40B4-BE49-F238E27FC236}">
                <a16:creationId xmlns:a16="http://schemas.microsoft.com/office/drawing/2014/main" id="{60CB8E79-7AF9-414A-AEBF-A836BAF72901}"/>
              </a:ext>
            </a:extLst>
          </p:cNvPr>
          <p:cNvSpPr>
            <a:spLocks noChangeAspect="1"/>
          </p:cNvSpPr>
          <p:nvPr/>
        </p:nvSpPr>
        <p:spPr>
          <a:xfrm>
            <a:off x="911451" y="4535755"/>
            <a:ext cx="215900" cy="215900"/>
          </a:xfrm>
          <a:prstGeom prst="fram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944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1900" kern="0" dirty="0">
              <a:solidFill>
                <a:prstClr val="black"/>
              </a:solidFill>
              <a:latin typeface="Century Gothic"/>
              <a:sym typeface="Century Gothic"/>
            </a:endParaRPr>
          </a:p>
        </p:txBody>
      </p:sp>
      <p:sp>
        <p:nvSpPr>
          <p:cNvPr id="36" name="Cornice 35">
            <a:extLst>
              <a:ext uri="{FF2B5EF4-FFF2-40B4-BE49-F238E27FC236}">
                <a16:creationId xmlns:a16="http://schemas.microsoft.com/office/drawing/2014/main" id="{ACC76405-1136-47E5-A052-25BC029A480E}"/>
              </a:ext>
            </a:extLst>
          </p:cNvPr>
          <p:cNvSpPr>
            <a:spLocks noChangeAspect="1"/>
          </p:cNvSpPr>
          <p:nvPr/>
        </p:nvSpPr>
        <p:spPr>
          <a:xfrm>
            <a:off x="911451" y="4845317"/>
            <a:ext cx="215900" cy="215900"/>
          </a:xfrm>
          <a:prstGeom prst="fram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944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1900" kern="0" dirty="0">
              <a:solidFill>
                <a:prstClr val="black"/>
              </a:solidFill>
              <a:latin typeface="Century Gothic"/>
              <a:sym typeface="Century Gothic"/>
            </a:endParaRP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6D519326-8102-4088-9D74-65DE02DE06E4}"/>
              </a:ext>
            </a:extLst>
          </p:cNvPr>
          <p:cNvSpPr txBox="1"/>
          <p:nvPr/>
        </p:nvSpPr>
        <p:spPr>
          <a:xfrm>
            <a:off x="1375001" y="4445267"/>
            <a:ext cx="3090862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3944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kern="0" dirty="0">
                <a:solidFill>
                  <a:srgbClr val="000000"/>
                </a:solidFill>
                <a:latin typeface="Century Gothic"/>
                <a:sym typeface="Century Gothic"/>
              </a:rPr>
              <a:t>Perdita tono muscolare</a:t>
            </a:r>
          </a:p>
        </p:txBody>
      </p:sp>
      <p:sp>
        <p:nvSpPr>
          <p:cNvPr id="38" name="Cornice 37">
            <a:extLst>
              <a:ext uri="{FF2B5EF4-FFF2-40B4-BE49-F238E27FC236}">
                <a16:creationId xmlns:a16="http://schemas.microsoft.com/office/drawing/2014/main" id="{2F2F40E7-B202-42D4-B184-703BFEF19AD6}"/>
              </a:ext>
            </a:extLst>
          </p:cNvPr>
          <p:cNvSpPr>
            <a:spLocks noChangeAspect="1"/>
          </p:cNvSpPr>
          <p:nvPr/>
        </p:nvSpPr>
        <p:spPr>
          <a:xfrm>
            <a:off x="911451" y="5153292"/>
            <a:ext cx="215900" cy="215900"/>
          </a:xfrm>
          <a:prstGeom prst="fram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944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1900" kern="0" dirty="0">
              <a:solidFill>
                <a:prstClr val="black"/>
              </a:solidFill>
              <a:latin typeface="Century Gothic"/>
              <a:sym typeface="Century Gothic"/>
            </a:endParaRP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10C4A320-395E-40CF-9F16-2BA442B4F164}"/>
              </a:ext>
            </a:extLst>
          </p:cNvPr>
          <p:cNvSpPr txBox="1"/>
          <p:nvPr/>
        </p:nvSpPr>
        <p:spPr>
          <a:xfrm>
            <a:off x="1375001" y="4753242"/>
            <a:ext cx="268922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3944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kern="0" dirty="0">
                <a:solidFill>
                  <a:srgbClr val="000000"/>
                </a:solidFill>
                <a:latin typeface="Century Gothic"/>
                <a:sym typeface="Century Gothic"/>
              </a:rPr>
              <a:t>Problemi della pelle</a:t>
            </a:r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A1CD0D2D-0460-4252-A2FA-BCE2D228CAC2}"/>
              </a:ext>
            </a:extLst>
          </p:cNvPr>
          <p:cNvSpPr txBox="1"/>
          <p:nvPr/>
        </p:nvSpPr>
        <p:spPr>
          <a:xfrm>
            <a:off x="1375001" y="5061217"/>
            <a:ext cx="336232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3944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kern="0" dirty="0">
                <a:solidFill>
                  <a:srgbClr val="000000"/>
                </a:solidFill>
                <a:latin typeface="Century Gothic"/>
                <a:sym typeface="Century Gothic"/>
              </a:rPr>
              <a:t>Problemi a denti/gengive</a:t>
            </a:r>
          </a:p>
        </p:txBody>
      </p:sp>
      <p:sp>
        <p:nvSpPr>
          <p:cNvPr id="41" name="Cornice 40">
            <a:extLst>
              <a:ext uri="{FF2B5EF4-FFF2-40B4-BE49-F238E27FC236}">
                <a16:creationId xmlns:a16="http://schemas.microsoft.com/office/drawing/2014/main" id="{815E5A04-8A88-4BEC-B322-5615B0631D09}"/>
              </a:ext>
            </a:extLst>
          </p:cNvPr>
          <p:cNvSpPr>
            <a:spLocks noChangeAspect="1"/>
          </p:cNvSpPr>
          <p:nvPr/>
        </p:nvSpPr>
        <p:spPr>
          <a:xfrm>
            <a:off x="911451" y="3942030"/>
            <a:ext cx="215900" cy="215900"/>
          </a:xfrm>
          <a:prstGeom prst="fram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944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1900" kern="0" dirty="0">
              <a:solidFill>
                <a:prstClr val="black"/>
              </a:solidFill>
              <a:latin typeface="Century Gothic"/>
              <a:sym typeface="Century Gothic"/>
            </a:endParaRPr>
          </a:p>
        </p:txBody>
      </p:sp>
      <p:sp>
        <p:nvSpPr>
          <p:cNvPr id="42" name="Cornice 41">
            <a:extLst>
              <a:ext uri="{FF2B5EF4-FFF2-40B4-BE49-F238E27FC236}">
                <a16:creationId xmlns:a16="http://schemas.microsoft.com/office/drawing/2014/main" id="{EA0D4484-61C6-439E-A08E-BCCB2E24861D}"/>
              </a:ext>
            </a:extLst>
          </p:cNvPr>
          <p:cNvSpPr>
            <a:spLocks noChangeAspect="1"/>
          </p:cNvSpPr>
          <p:nvPr/>
        </p:nvSpPr>
        <p:spPr>
          <a:xfrm>
            <a:off x="4692876" y="3329255"/>
            <a:ext cx="215900" cy="215900"/>
          </a:xfrm>
          <a:prstGeom prst="fram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944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1900" kern="0" dirty="0">
              <a:solidFill>
                <a:prstClr val="black"/>
              </a:solidFill>
              <a:latin typeface="Century Gothic"/>
              <a:sym typeface="Century Gothic"/>
            </a:endParaRP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EEA76E99-136F-4B1C-BF42-B49FA8315EF5}"/>
              </a:ext>
            </a:extLst>
          </p:cNvPr>
          <p:cNvSpPr txBox="1"/>
          <p:nvPr/>
        </p:nvSpPr>
        <p:spPr>
          <a:xfrm>
            <a:off x="5154838" y="3237180"/>
            <a:ext cx="194945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3944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kern="0" dirty="0">
                <a:solidFill>
                  <a:srgbClr val="000000"/>
                </a:solidFill>
                <a:latin typeface="Century Gothic"/>
                <a:sym typeface="Century Gothic"/>
              </a:rPr>
              <a:t>Fame nervosa</a:t>
            </a:r>
          </a:p>
        </p:txBody>
      </p:sp>
      <p:sp>
        <p:nvSpPr>
          <p:cNvPr id="44" name="Cornice 43">
            <a:extLst>
              <a:ext uri="{FF2B5EF4-FFF2-40B4-BE49-F238E27FC236}">
                <a16:creationId xmlns:a16="http://schemas.microsoft.com/office/drawing/2014/main" id="{1FB08000-CE2A-48E2-910A-D0137E139661}"/>
              </a:ext>
            </a:extLst>
          </p:cNvPr>
          <p:cNvSpPr>
            <a:spLocks noChangeAspect="1"/>
          </p:cNvSpPr>
          <p:nvPr/>
        </p:nvSpPr>
        <p:spPr>
          <a:xfrm>
            <a:off x="7331301" y="3278455"/>
            <a:ext cx="315912" cy="315912"/>
          </a:xfrm>
          <a:prstGeom prst="frame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944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1900" kern="0" dirty="0">
              <a:solidFill>
                <a:prstClr val="black"/>
              </a:solidFill>
              <a:latin typeface="Century Gothic"/>
              <a:sym typeface="Century Gothic"/>
            </a:endParaRPr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DCC9AA91-8CF8-4850-99A0-EC824D3F4C27}"/>
              </a:ext>
            </a:extLst>
          </p:cNvPr>
          <p:cNvSpPr txBox="1"/>
          <p:nvPr/>
        </p:nvSpPr>
        <p:spPr>
          <a:xfrm>
            <a:off x="7844063" y="3237180"/>
            <a:ext cx="3341688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3944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kern="0" dirty="0">
                <a:solidFill>
                  <a:srgbClr val="000000"/>
                </a:solidFill>
                <a:latin typeface="Century Gothic"/>
                <a:sym typeface="Century Gothic"/>
              </a:rPr>
              <a:t>SOVRAPPESO/SOTTOPESO</a:t>
            </a:r>
          </a:p>
        </p:txBody>
      </p:sp>
      <p:sp>
        <p:nvSpPr>
          <p:cNvPr id="46" name="Cornice 45">
            <a:extLst>
              <a:ext uri="{FF2B5EF4-FFF2-40B4-BE49-F238E27FC236}">
                <a16:creationId xmlns:a16="http://schemas.microsoft.com/office/drawing/2014/main" id="{D3C02A0F-D160-43A0-9159-CCDA609A909F}"/>
              </a:ext>
            </a:extLst>
          </p:cNvPr>
          <p:cNvSpPr>
            <a:spLocks noChangeAspect="1"/>
          </p:cNvSpPr>
          <p:nvPr/>
        </p:nvSpPr>
        <p:spPr>
          <a:xfrm>
            <a:off x="7410676" y="4056330"/>
            <a:ext cx="215900" cy="2159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944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1900" kern="0" dirty="0">
              <a:solidFill>
                <a:prstClr val="black"/>
              </a:solidFill>
              <a:latin typeface="Century Gothic"/>
              <a:sym typeface="Century Gothic"/>
            </a:endParaRPr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FF865650-8F88-4981-9906-CE41ADE12F6E}"/>
              </a:ext>
            </a:extLst>
          </p:cNvPr>
          <p:cNvSpPr txBox="1"/>
          <p:nvPr/>
        </p:nvSpPr>
        <p:spPr>
          <a:xfrm>
            <a:off x="7874226" y="3964255"/>
            <a:ext cx="32035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3944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kern="0" dirty="0">
                <a:solidFill>
                  <a:srgbClr val="000000"/>
                </a:solidFill>
                <a:latin typeface="Century Gothic"/>
                <a:sym typeface="Century Gothic"/>
              </a:rPr>
              <a:t>Malattie cardiovascolari</a:t>
            </a:r>
          </a:p>
        </p:txBody>
      </p:sp>
      <p:sp>
        <p:nvSpPr>
          <p:cNvPr id="48" name="Cornice 47">
            <a:extLst>
              <a:ext uri="{FF2B5EF4-FFF2-40B4-BE49-F238E27FC236}">
                <a16:creationId xmlns:a16="http://schemas.microsoft.com/office/drawing/2014/main" id="{AA314906-C8A2-40DF-B8C6-A78D40C4F31D}"/>
              </a:ext>
            </a:extLst>
          </p:cNvPr>
          <p:cNvSpPr>
            <a:spLocks noChangeAspect="1"/>
          </p:cNvSpPr>
          <p:nvPr/>
        </p:nvSpPr>
        <p:spPr>
          <a:xfrm>
            <a:off x="7410676" y="4364305"/>
            <a:ext cx="215900" cy="2159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944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1900" kern="0" dirty="0">
              <a:solidFill>
                <a:prstClr val="black"/>
              </a:solidFill>
              <a:latin typeface="Century Gothic"/>
              <a:sym typeface="Century Gothic"/>
            </a:endParaRPr>
          </a:p>
        </p:txBody>
      </p: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5834FE18-243B-482B-821F-5866930A0B37}"/>
              </a:ext>
            </a:extLst>
          </p:cNvPr>
          <p:cNvSpPr txBox="1"/>
          <p:nvPr/>
        </p:nvSpPr>
        <p:spPr>
          <a:xfrm>
            <a:off x="7874226" y="4272230"/>
            <a:ext cx="2541587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3944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kern="0" dirty="0">
                <a:solidFill>
                  <a:srgbClr val="000000"/>
                </a:solidFill>
                <a:latin typeface="Century Gothic"/>
                <a:sym typeface="Century Gothic"/>
              </a:rPr>
              <a:t>Problemi respiratori</a:t>
            </a:r>
          </a:p>
        </p:txBody>
      </p:sp>
      <p:sp>
        <p:nvSpPr>
          <p:cNvPr id="50" name="Cornice 49">
            <a:extLst>
              <a:ext uri="{FF2B5EF4-FFF2-40B4-BE49-F238E27FC236}">
                <a16:creationId xmlns:a16="http://schemas.microsoft.com/office/drawing/2014/main" id="{8AA150DB-F252-4641-8447-655E6E8DE065}"/>
              </a:ext>
            </a:extLst>
          </p:cNvPr>
          <p:cNvSpPr>
            <a:spLocks noChangeAspect="1"/>
          </p:cNvSpPr>
          <p:nvPr/>
        </p:nvSpPr>
        <p:spPr>
          <a:xfrm>
            <a:off x="7410676" y="4673867"/>
            <a:ext cx="215900" cy="2159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944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1900" kern="0" dirty="0">
              <a:solidFill>
                <a:prstClr val="black"/>
              </a:solidFill>
              <a:latin typeface="Century Gothic"/>
              <a:sym typeface="Century Gothic"/>
            </a:endParaRPr>
          </a:p>
        </p:txBody>
      </p: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530F4406-B1B7-4AFF-B767-50F4E5FC175C}"/>
              </a:ext>
            </a:extLst>
          </p:cNvPr>
          <p:cNvSpPr txBox="1"/>
          <p:nvPr/>
        </p:nvSpPr>
        <p:spPr>
          <a:xfrm>
            <a:off x="7874226" y="4581792"/>
            <a:ext cx="3506787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3944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kern="0" dirty="0">
                <a:solidFill>
                  <a:srgbClr val="000000"/>
                </a:solidFill>
                <a:latin typeface="Century Gothic"/>
                <a:sym typeface="Century Gothic"/>
              </a:rPr>
              <a:t>Problemi delle articolazioni</a:t>
            </a:r>
          </a:p>
        </p:txBody>
      </p:sp>
      <p:sp>
        <p:nvSpPr>
          <p:cNvPr id="52" name="Cornice 51">
            <a:extLst>
              <a:ext uri="{FF2B5EF4-FFF2-40B4-BE49-F238E27FC236}">
                <a16:creationId xmlns:a16="http://schemas.microsoft.com/office/drawing/2014/main" id="{9775937A-AF70-48C0-A327-CCCAC2BAD924}"/>
              </a:ext>
            </a:extLst>
          </p:cNvPr>
          <p:cNvSpPr>
            <a:spLocks noChangeAspect="1"/>
          </p:cNvSpPr>
          <p:nvPr/>
        </p:nvSpPr>
        <p:spPr>
          <a:xfrm>
            <a:off x="7410676" y="4981842"/>
            <a:ext cx="215900" cy="2159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944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1900" kern="0" dirty="0">
              <a:solidFill>
                <a:prstClr val="black"/>
              </a:solidFill>
              <a:latin typeface="Century Gothic"/>
              <a:sym typeface="Century Gothic"/>
            </a:endParaRPr>
          </a:p>
        </p:txBody>
      </p:sp>
      <p:sp>
        <p:nvSpPr>
          <p:cNvPr id="53" name="CasellaDiTesto 52">
            <a:extLst>
              <a:ext uri="{FF2B5EF4-FFF2-40B4-BE49-F238E27FC236}">
                <a16:creationId xmlns:a16="http://schemas.microsoft.com/office/drawing/2014/main" id="{4D87986A-9139-438E-9426-D896584768F0}"/>
              </a:ext>
            </a:extLst>
          </p:cNvPr>
          <p:cNvSpPr txBox="1"/>
          <p:nvPr/>
        </p:nvSpPr>
        <p:spPr>
          <a:xfrm>
            <a:off x="7874226" y="4889767"/>
            <a:ext cx="2659062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3944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kern="0" dirty="0">
                <a:solidFill>
                  <a:srgbClr val="000000"/>
                </a:solidFill>
                <a:latin typeface="Century Gothic"/>
                <a:sym typeface="Century Gothic"/>
              </a:rPr>
              <a:t>Problemi psicologici</a:t>
            </a:r>
          </a:p>
        </p:txBody>
      </p:sp>
      <p:sp>
        <p:nvSpPr>
          <p:cNvPr id="54" name="Cornice 53">
            <a:extLst>
              <a:ext uri="{FF2B5EF4-FFF2-40B4-BE49-F238E27FC236}">
                <a16:creationId xmlns:a16="http://schemas.microsoft.com/office/drawing/2014/main" id="{650F1713-EC1C-43F0-A7BA-0A494B83F0D9}"/>
              </a:ext>
            </a:extLst>
          </p:cNvPr>
          <p:cNvSpPr>
            <a:spLocks noChangeAspect="1"/>
          </p:cNvSpPr>
          <p:nvPr/>
        </p:nvSpPr>
        <p:spPr>
          <a:xfrm>
            <a:off x="7410676" y="5289817"/>
            <a:ext cx="215900" cy="2159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944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1900" kern="0" dirty="0">
              <a:solidFill>
                <a:prstClr val="black"/>
              </a:solidFill>
              <a:latin typeface="Century Gothic"/>
              <a:sym typeface="Century Gothic"/>
            </a:endParaRPr>
          </a:p>
        </p:txBody>
      </p:sp>
      <p:sp>
        <p:nvSpPr>
          <p:cNvPr id="55" name="CasellaDiTesto 54">
            <a:extLst>
              <a:ext uri="{FF2B5EF4-FFF2-40B4-BE49-F238E27FC236}">
                <a16:creationId xmlns:a16="http://schemas.microsoft.com/office/drawing/2014/main" id="{5CECCD7D-D9FC-40DF-8E45-1614582F3429}"/>
              </a:ext>
            </a:extLst>
          </p:cNvPr>
          <p:cNvSpPr txBox="1"/>
          <p:nvPr/>
        </p:nvSpPr>
        <p:spPr>
          <a:xfrm>
            <a:off x="7874226" y="5197742"/>
            <a:ext cx="3265487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3944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kern="0" dirty="0">
                <a:solidFill>
                  <a:srgbClr val="000000"/>
                </a:solidFill>
                <a:latin typeface="Century Gothic"/>
                <a:sym typeface="Century Gothic"/>
              </a:rPr>
              <a:t>Cattiva qualità della vita</a:t>
            </a:r>
          </a:p>
        </p:txBody>
      </p:sp>
      <p:sp>
        <p:nvSpPr>
          <p:cNvPr id="56" name="Cornice 55">
            <a:extLst>
              <a:ext uri="{FF2B5EF4-FFF2-40B4-BE49-F238E27FC236}">
                <a16:creationId xmlns:a16="http://schemas.microsoft.com/office/drawing/2014/main" id="{C6EF31DE-7EA4-4CC3-8744-A3AD68A39C5F}"/>
              </a:ext>
            </a:extLst>
          </p:cNvPr>
          <p:cNvSpPr>
            <a:spLocks noChangeAspect="1"/>
          </p:cNvSpPr>
          <p:nvPr/>
        </p:nvSpPr>
        <p:spPr>
          <a:xfrm>
            <a:off x="7410676" y="3746767"/>
            <a:ext cx="215900" cy="2159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944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1900" kern="0" dirty="0">
              <a:solidFill>
                <a:prstClr val="black"/>
              </a:solidFill>
              <a:latin typeface="Century Gothic"/>
              <a:sym typeface="Century Gothic"/>
            </a:endParaRPr>
          </a:p>
        </p:txBody>
      </p:sp>
      <p:sp>
        <p:nvSpPr>
          <p:cNvPr id="57" name="CasellaDiTesto 56">
            <a:extLst>
              <a:ext uri="{FF2B5EF4-FFF2-40B4-BE49-F238E27FC236}">
                <a16:creationId xmlns:a16="http://schemas.microsoft.com/office/drawing/2014/main" id="{88375571-205A-4FB0-BA24-A960B00FBF46}"/>
              </a:ext>
            </a:extLst>
          </p:cNvPr>
          <p:cNvSpPr txBox="1"/>
          <p:nvPr/>
        </p:nvSpPr>
        <p:spPr>
          <a:xfrm>
            <a:off x="7874226" y="3654692"/>
            <a:ext cx="2259012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3944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kern="0" dirty="0">
                <a:solidFill>
                  <a:srgbClr val="000000"/>
                </a:solidFill>
                <a:latin typeface="Century Gothic"/>
                <a:sym typeface="Century Gothic"/>
              </a:rPr>
              <a:t>Diabete di tipo 2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B1325EF7-C655-4361-834D-E073524DB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1788" y="4085630"/>
            <a:ext cx="6518275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it-IT" b="1" i="1" u="sng">
                <a:solidFill>
                  <a:srgbClr val="FF3300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 panose="020B0604020202020204" pitchFamily="34" charset="0"/>
              </a:rPr>
              <a:t>E se non faccio Colazione?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it-IT" sz="160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 panose="020B0604020202020204" pitchFamily="34" charset="0"/>
              </a:rPr>
              <a:t>La voglia di zuccheri (carboidrati) arriverà solo più tardi</a:t>
            </a:r>
          </a:p>
        </p:txBody>
      </p:sp>
      <p:sp>
        <p:nvSpPr>
          <p:cNvPr id="29" name="Text Box 14">
            <a:extLst>
              <a:ext uri="{FF2B5EF4-FFF2-40B4-BE49-F238E27FC236}">
                <a16:creationId xmlns:a16="http://schemas.microsoft.com/office/drawing/2014/main" id="{CEB9CAA0-E41A-4A91-8BB5-229A5D93E0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9238" y="909042"/>
            <a:ext cx="6719887" cy="31400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1600" b="1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defTabSz="91437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800" i="1" u="sng" kern="0" dirty="0">
                <a:solidFill>
                  <a:srgbClr val="FF33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Colazione a base di zuccheri</a:t>
            </a:r>
          </a:p>
          <a:p>
            <a:pPr defTabSz="91437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it-IT" sz="1400" b="0" i="1" dirty="0">
                <a:latin typeface="Century Gothic" panose="020B0502020202020204" pitchFamily="34" charset="0"/>
              </a:rPr>
              <a:t>(cereali, pane tostato, biscotti, brioches, fette biscottate, pane e marmellata, caffè zuccherato)</a:t>
            </a:r>
          </a:p>
          <a:p>
            <a:pPr defTabSz="91437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altLang="it-IT" sz="1400" b="0" i="1" dirty="0">
              <a:latin typeface="Century Gothic" panose="020B0502020202020204" pitchFamily="34" charset="0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it-IT" altLang="it-IT" dirty="0">
                <a:latin typeface="Century Gothic" panose="020B0502020202020204" pitchFamily="34" charset="0"/>
              </a:rPr>
              <a:t>il livello degli zuccheri nel sangue si alza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it-IT" altLang="it-IT" dirty="0">
                <a:latin typeface="Century Gothic" panose="020B0502020202020204" pitchFamily="34" charset="0"/>
              </a:rPr>
              <a:t>si trasforma in grasso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it-IT" altLang="it-IT" dirty="0">
                <a:latin typeface="Century Gothic" panose="020B0502020202020204" pitchFamily="34" charset="0"/>
              </a:rPr>
              <a:t>poi si abbassa </a:t>
            </a:r>
            <a:r>
              <a:rPr lang="it-IT" altLang="it-IT" sz="1200" b="0" dirty="0">
                <a:latin typeface="Century Gothic" panose="020B0502020202020204" pitchFamily="34" charset="0"/>
              </a:rPr>
              <a:t>(calo di energia, </a:t>
            </a:r>
            <a:r>
              <a:rPr lang="it-IT" sz="1200" b="0" dirty="0">
                <a:latin typeface="Century Gothic" panose="020B0502020202020204" pitchFamily="34" charset="0"/>
              </a:rPr>
              <a:t>fame, stanchezza, mal di testa, nervosismo) 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it-IT" dirty="0">
                <a:latin typeface="Century Gothic" panose="020B0502020202020204" pitchFamily="34" charset="0"/>
              </a:rPr>
              <a:t>si innesca un continuo desiderio di altri zuccheri/carboidrati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latin typeface="Century Gothic" panose="020B0502020202020204" pitchFamily="34" charset="0"/>
              </a:rPr>
              <a:t>     («montagne russe della glicemia)</a:t>
            </a:r>
            <a:br>
              <a:rPr lang="it-IT" dirty="0">
                <a:latin typeface="Century Gothic" panose="020B0502020202020204" pitchFamily="34" charset="0"/>
              </a:rPr>
            </a:br>
            <a:endParaRPr lang="it-IT" dirty="0">
              <a:latin typeface="Century Gothic" panose="020B0502020202020204" pitchFamily="34" charset="0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it-IT" b="0" dirty="0">
                <a:latin typeface="Century Gothic" panose="020B0502020202020204" pitchFamily="34" charset="0"/>
              </a:rPr>
              <a:t>Nel tempo svilupperemo una dipendenza da carboidrati, motivo del continuo desiderio di cibo. </a:t>
            </a:r>
          </a:p>
        </p:txBody>
      </p:sp>
      <p:pic>
        <p:nvPicPr>
          <p:cNvPr id="43012" name="Immagine 5">
            <a:extLst>
              <a:ext uri="{FF2B5EF4-FFF2-40B4-BE49-F238E27FC236}">
                <a16:creationId xmlns:a16="http://schemas.microsoft.com/office/drawing/2014/main" id="{6DA27ED4-BEB4-4BA8-860F-76DCD61608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8" y="1163042"/>
            <a:ext cx="5248275" cy="342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3013" name="Group 26">
            <a:extLst>
              <a:ext uri="{FF2B5EF4-FFF2-40B4-BE49-F238E27FC236}">
                <a16:creationId xmlns:a16="http://schemas.microsoft.com/office/drawing/2014/main" id="{52157FD5-538D-40FD-B614-2D57E6D9E718}"/>
              </a:ext>
            </a:extLst>
          </p:cNvPr>
          <p:cNvGrpSpPr>
            <a:grpSpLocks/>
          </p:cNvGrpSpPr>
          <p:nvPr/>
        </p:nvGrpSpPr>
        <p:grpSpPr bwMode="auto">
          <a:xfrm>
            <a:off x="763587" y="4955933"/>
            <a:ext cx="5248275" cy="862012"/>
            <a:chOff x="883403" y="1842745"/>
            <a:chExt cx="5927480" cy="861994"/>
          </a:xfrm>
        </p:grpSpPr>
        <p:sp>
          <p:nvSpPr>
            <p:cNvPr id="10" name="Rectangle: Rounded Corners 25">
              <a:extLst>
                <a:ext uri="{FF2B5EF4-FFF2-40B4-BE49-F238E27FC236}">
                  <a16:creationId xmlns:a16="http://schemas.microsoft.com/office/drawing/2014/main" id="{991DA9C5-2022-4EBE-9195-C47B089B98C2}"/>
                </a:ext>
              </a:extLst>
            </p:cNvPr>
            <p:cNvSpPr/>
            <p:nvPr/>
          </p:nvSpPr>
          <p:spPr>
            <a:xfrm>
              <a:off x="883403" y="1842745"/>
              <a:ext cx="5927480" cy="86199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419" sz="1600">
                <a:latin typeface="Century Gothic" panose="020B0502020202020204" pitchFamily="34" charset="0"/>
              </a:endParaRPr>
            </a:p>
          </p:txBody>
        </p:sp>
        <p:sp>
          <p:nvSpPr>
            <p:cNvPr id="43021" name="Rectangle 24">
              <a:extLst>
                <a:ext uri="{FF2B5EF4-FFF2-40B4-BE49-F238E27FC236}">
                  <a16:creationId xmlns:a16="http://schemas.microsoft.com/office/drawing/2014/main" id="{E68CD9F3-1829-476D-AA02-0C485236CF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519" y="1873742"/>
              <a:ext cx="5899363" cy="707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it-IT" altLang="it-IT" sz="20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In entrambi i casi accumuliamo da 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it-IT" altLang="it-IT" sz="2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2 a 10 gr di GRASSO EXTRA al giorno!</a:t>
              </a:r>
            </a:p>
          </p:txBody>
        </p:sp>
      </p:grpSp>
      <p:grpSp>
        <p:nvGrpSpPr>
          <p:cNvPr id="43014" name="Gruppo 1">
            <a:extLst>
              <a:ext uri="{FF2B5EF4-FFF2-40B4-BE49-F238E27FC236}">
                <a16:creationId xmlns:a16="http://schemas.microsoft.com/office/drawing/2014/main" id="{E0D2CED4-3CC8-4031-B514-CC39A4AAB4D3}"/>
              </a:ext>
            </a:extLst>
          </p:cNvPr>
          <p:cNvGrpSpPr>
            <a:grpSpLocks/>
          </p:cNvGrpSpPr>
          <p:nvPr/>
        </p:nvGrpSpPr>
        <p:grpSpPr bwMode="auto">
          <a:xfrm>
            <a:off x="6346825" y="4919040"/>
            <a:ext cx="5248275" cy="862012"/>
            <a:chOff x="276530" y="5299186"/>
            <a:chExt cx="5927480" cy="707010"/>
          </a:xfrm>
        </p:grpSpPr>
        <p:sp>
          <p:nvSpPr>
            <p:cNvPr id="17" name="Rectangle: Rounded Corners 25">
              <a:extLst>
                <a:ext uri="{FF2B5EF4-FFF2-40B4-BE49-F238E27FC236}">
                  <a16:creationId xmlns:a16="http://schemas.microsoft.com/office/drawing/2014/main" id="{804CD1FC-22D7-4202-A6C3-5D9E18AC2FEC}"/>
                </a:ext>
              </a:extLst>
            </p:cNvPr>
            <p:cNvSpPr/>
            <p:nvPr/>
          </p:nvSpPr>
          <p:spPr>
            <a:xfrm>
              <a:off x="276530" y="5299186"/>
              <a:ext cx="5927480" cy="70701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419" sz="1600" dirty="0">
                <a:latin typeface="Century Gothic" panose="020B0502020202020204" pitchFamily="34" charset="0"/>
              </a:endParaRPr>
            </a:p>
          </p:txBody>
        </p:sp>
        <p:sp>
          <p:nvSpPr>
            <p:cNvPr id="43019" name="Rectangle 17">
              <a:extLst>
                <a:ext uri="{FF2B5EF4-FFF2-40B4-BE49-F238E27FC236}">
                  <a16:creationId xmlns:a16="http://schemas.microsoft.com/office/drawing/2014/main" id="{44BC20F5-3431-4D92-91C3-0311502315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7102" y="5448060"/>
              <a:ext cx="4317029" cy="32816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it-IT" altLang="it-IT" sz="2000" b="1">
                  <a:solidFill>
                    <a:schemeClr val="bg1"/>
                  </a:solidFill>
                  <a:latin typeface="Century Gothic" panose="020B0502020202020204" pitchFamily="34" charset="0"/>
                </a:rPr>
                <a:t>...e senza o con poche PROTEINE!</a:t>
              </a:r>
              <a:endParaRPr lang="es-419" altLang="it-IT" sz="2000" b="1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21" name="Rectangle 1">
            <a:extLst>
              <a:ext uri="{FF2B5EF4-FFF2-40B4-BE49-F238E27FC236}">
                <a16:creationId xmlns:a16="http://schemas.microsoft.com/office/drawing/2014/main" id="{AFAC854F-2A87-44D2-B9C6-1D6673DA4FDB}"/>
              </a:ext>
            </a:extLst>
          </p:cNvPr>
          <p:cNvSpPr/>
          <p:nvPr/>
        </p:nvSpPr>
        <p:spPr>
          <a:xfrm>
            <a:off x="1107916" y="270514"/>
            <a:ext cx="10302240" cy="520700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rgbClr val="7BC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419" sz="2800" b="1" dirty="0">
                <a:solidFill>
                  <a:schemeClr val="tx1"/>
                </a:solidFill>
                <a:latin typeface="Century Gothic" panose="020B0502020202020204" pitchFamily="34" charset="0"/>
              </a:rPr>
              <a:t>La COLAZIONE è </a:t>
            </a:r>
            <a:r>
              <a:rPr lang="es-419" sz="2800" b="1" dirty="0" err="1">
                <a:solidFill>
                  <a:schemeClr val="tx1"/>
                </a:solidFill>
                <a:latin typeface="Century Gothic" panose="020B0502020202020204" pitchFamily="34" charset="0"/>
              </a:rPr>
              <a:t>il</a:t>
            </a:r>
            <a:r>
              <a:rPr lang="es-419" sz="2800" b="1" dirty="0">
                <a:solidFill>
                  <a:schemeClr val="tx1"/>
                </a:solidFill>
                <a:latin typeface="Century Gothic" panose="020B0502020202020204" pitchFamily="34" charset="0"/>
              </a:rPr>
              <a:t> pasto </a:t>
            </a:r>
            <a:r>
              <a:rPr lang="es-419" sz="2800" b="1" dirty="0" err="1">
                <a:solidFill>
                  <a:schemeClr val="tx1"/>
                </a:solidFill>
                <a:latin typeface="Century Gothic" panose="020B0502020202020204" pitchFamily="34" charset="0"/>
              </a:rPr>
              <a:t>più</a:t>
            </a:r>
            <a:r>
              <a:rPr lang="es-419" sz="2800" b="1" dirty="0">
                <a:solidFill>
                  <a:schemeClr val="tx1"/>
                </a:solidFill>
                <a:latin typeface="Century Gothic" panose="020B0502020202020204" pitchFamily="34" charset="0"/>
              </a:rPr>
              <a:t> importante </a:t>
            </a:r>
            <a:r>
              <a:rPr lang="es-419" sz="2800" b="1" dirty="0" err="1">
                <a:solidFill>
                  <a:schemeClr val="tx1"/>
                </a:solidFill>
                <a:latin typeface="Century Gothic" panose="020B0502020202020204" pitchFamily="34" charset="0"/>
              </a:rPr>
              <a:t>della</a:t>
            </a:r>
            <a:r>
              <a:rPr lang="es-419" sz="2800" b="1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s-419" sz="2800" b="1" dirty="0" err="1">
                <a:solidFill>
                  <a:schemeClr val="tx1"/>
                </a:solidFill>
                <a:latin typeface="Century Gothic" panose="020B0502020202020204" pitchFamily="34" charset="0"/>
              </a:rPr>
              <a:t>giornata</a:t>
            </a:r>
            <a:endParaRPr lang="es-419" sz="28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Graphic 1">
            <a:extLst>
              <a:ext uri="{FF2B5EF4-FFF2-40B4-BE49-F238E27FC236}">
                <a16:creationId xmlns:a16="http://schemas.microsoft.com/office/drawing/2014/main" id="{098E1822-3070-4E9C-8865-57218BB807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0"/>
            <a:ext cx="8219349" cy="6729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3">
            <a:extLst>
              <a:ext uri="{FF2B5EF4-FFF2-40B4-BE49-F238E27FC236}">
                <a16:creationId xmlns:a16="http://schemas.microsoft.com/office/drawing/2014/main" id="{DD59D260-B560-4FC5-9CD0-3907CBC6A04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/>
          <a:srcRect/>
          <a:stretch/>
        </p:blipFill>
        <p:spPr>
          <a:xfrm>
            <a:off x="743973" y="3077816"/>
            <a:ext cx="2800947" cy="2737949"/>
          </a:xfrm>
          <a:prstGeom prst="ellipse">
            <a:avLst/>
          </a:prstGeom>
        </p:spPr>
      </p:pic>
      <p:grpSp>
        <p:nvGrpSpPr>
          <p:cNvPr id="21" name="Group 5">
            <a:extLst>
              <a:ext uri="{FF2B5EF4-FFF2-40B4-BE49-F238E27FC236}">
                <a16:creationId xmlns:a16="http://schemas.microsoft.com/office/drawing/2014/main" id="{57C37EF5-A513-4AA8-85BD-71D27830FCC8}"/>
              </a:ext>
            </a:extLst>
          </p:cNvPr>
          <p:cNvGrpSpPr/>
          <p:nvPr/>
        </p:nvGrpSpPr>
        <p:grpSpPr>
          <a:xfrm>
            <a:off x="192021" y="1639716"/>
            <a:ext cx="2037800" cy="1789044"/>
            <a:chOff x="3666784" y="4313790"/>
            <a:chExt cx="2440283" cy="2469666"/>
          </a:xfrm>
          <a:solidFill>
            <a:srgbClr val="FFFFFF"/>
          </a:solidFill>
        </p:grpSpPr>
        <p:sp>
          <p:nvSpPr>
            <p:cNvPr id="22" name="Rectangle 16">
              <a:extLst>
                <a:ext uri="{FF2B5EF4-FFF2-40B4-BE49-F238E27FC236}">
                  <a16:creationId xmlns:a16="http://schemas.microsoft.com/office/drawing/2014/main" id="{63A3B3EF-18CC-41BF-8D0B-BD2AF66879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66784" y="4313790"/>
              <a:ext cx="2146450" cy="131735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altLang="it-IT" sz="1867" b="1" dirty="0">
                  <a:solidFill>
                    <a:prstClr val="black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COLAZIONE</a:t>
              </a:r>
              <a:br>
                <a:rPr lang="it-IT" altLang="it-IT" sz="1867" b="1" dirty="0">
                  <a:solidFill>
                    <a:prstClr val="black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</a:br>
              <a:r>
                <a:rPr lang="it-IT" altLang="it-IT" sz="1867" b="1" dirty="0">
                  <a:solidFill>
                    <a:prstClr val="black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da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altLang="it-IT" sz="1867" b="1" dirty="0">
                  <a:solidFill>
                    <a:prstClr val="black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RE</a:t>
              </a:r>
            </a:p>
          </p:txBody>
        </p:sp>
        <p:pic>
          <p:nvPicPr>
            <p:cNvPr id="23" name="Picture 2">
              <a:extLst>
                <a:ext uri="{FF2B5EF4-FFF2-40B4-BE49-F238E27FC236}">
                  <a16:creationId xmlns:a16="http://schemas.microsoft.com/office/drawing/2014/main" id="{45625ADD-40FF-48BD-A384-F688BBF0D8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/>
            <a:srcRect/>
            <a:stretch/>
          </p:blipFill>
          <p:spPr>
            <a:xfrm>
              <a:off x="4222814" y="4939427"/>
              <a:ext cx="1884253" cy="1844029"/>
            </a:xfrm>
            <a:prstGeom prst="ellipse">
              <a:avLst/>
            </a:prstGeom>
            <a:grpFill/>
          </p:spPr>
        </p:pic>
      </p:grpSp>
      <p:grpSp>
        <p:nvGrpSpPr>
          <p:cNvPr id="24" name="Group 6">
            <a:extLst>
              <a:ext uri="{FF2B5EF4-FFF2-40B4-BE49-F238E27FC236}">
                <a16:creationId xmlns:a16="http://schemas.microsoft.com/office/drawing/2014/main" id="{770510FC-F0E9-45EB-BB57-9B1FF476CB1A}"/>
              </a:ext>
            </a:extLst>
          </p:cNvPr>
          <p:cNvGrpSpPr/>
          <p:nvPr/>
        </p:nvGrpSpPr>
        <p:grpSpPr>
          <a:xfrm>
            <a:off x="3182055" y="2245789"/>
            <a:ext cx="1665807" cy="2246021"/>
            <a:chOff x="-492146" y="1250872"/>
            <a:chExt cx="1739263" cy="3100497"/>
          </a:xfrm>
          <a:solidFill>
            <a:schemeClr val="bg1"/>
          </a:solidFill>
        </p:grpSpPr>
        <p:sp>
          <p:nvSpPr>
            <p:cNvPr id="26" name="Rectangle 17">
              <a:extLst>
                <a:ext uri="{FF2B5EF4-FFF2-40B4-BE49-F238E27FC236}">
                  <a16:creationId xmlns:a16="http://schemas.microsoft.com/office/drawing/2014/main" id="{D34AE1C0-EAC6-4609-A3FA-FDED7A12AD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86865" y="1250872"/>
              <a:ext cx="1533982" cy="131735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altLang="it-IT" sz="1867" b="1" dirty="0">
                  <a:solidFill>
                    <a:prstClr val="black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PRANZO </a:t>
              </a:r>
              <a:br>
                <a:rPr lang="it-IT" altLang="it-IT" sz="1867" b="1" dirty="0">
                  <a:solidFill>
                    <a:prstClr val="black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</a:br>
              <a:r>
                <a:rPr lang="it-IT" altLang="it-IT" sz="1867" b="1" dirty="0">
                  <a:solidFill>
                    <a:prstClr val="black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da PRINCIPI</a:t>
              </a:r>
            </a:p>
          </p:txBody>
        </p:sp>
        <p:pic>
          <p:nvPicPr>
            <p:cNvPr id="28" name="Picture 3">
              <a:extLst>
                <a:ext uri="{FF2B5EF4-FFF2-40B4-BE49-F238E27FC236}">
                  <a16:creationId xmlns:a16="http://schemas.microsoft.com/office/drawing/2014/main" id="{56BAE8C2-1D45-43AF-A84A-E349C3BAAA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492146" y="2521524"/>
              <a:ext cx="1739263" cy="1829845"/>
            </a:xfrm>
            <a:prstGeom prst="ellipse">
              <a:avLst/>
            </a:prstGeom>
            <a:grpFill/>
          </p:spPr>
        </p:pic>
      </p:grpSp>
      <p:grpSp>
        <p:nvGrpSpPr>
          <p:cNvPr id="29" name="Group 7">
            <a:extLst>
              <a:ext uri="{FF2B5EF4-FFF2-40B4-BE49-F238E27FC236}">
                <a16:creationId xmlns:a16="http://schemas.microsoft.com/office/drawing/2014/main" id="{FAA0B154-2321-4380-A2B8-691B4E47884C}"/>
              </a:ext>
            </a:extLst>
          </p:cNvPr>
          <p:cNvGrpSpPr/>
          <p:nvPr/>
        </p:nvGrpSpPr>
        <p:grpSpPr>
          <a:xfrm>
            <a:off x="539681" y="5038078"/>
            <a:ext cx="3422904" cy="1505287"/>
            <a:chOff x="1574977" y="210145"/>
            <a:chExt cx="4259402" cy="2077958"/>
          </a:xfrm>
          <a:solidFill>
            <a:srgbClr val="FFFFFF"/>
          </a:solidFill>
        </p:grpSpPr>
        <p:sp>
          <p:nvSpPr>
            <p:cNvPr id="30" name="Rectangle 18">
              <a:extLst>
                <a:ext uri="{FF2B5EF4-FFF2-40B4-BE49-F238E27FC236}">
                  <a16:creationId xmlns:a16="http://schemas.microsoft.com/office/drawing/2014/main" id="{BCD293EC-E55C-426F-B2E7-3D2DF03544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4977" y="970749"/>
              <a:ext cx="1547812" cy="131735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altLang="it-IT" sz="1867" b="1" dirty="0">
                  <a:solidFill>
                    <a:prstClr val="black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CENA </a:t>
              </a:r>
              <a:br>
                <a:rPr lang="it-IT" altLang="it-IT" sz="1867" b="1" dirty="0">
                  <a:solidFill>
                    <a:prstClr val="black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</a:br>
              <a:r>
                <a:rPr lang="it-IT" altLang="it-IT" sz="1867" b="1" dirty="0">
                  <a:solidFill>
                    <a:prstClr val="black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da 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altLang="it-IT" sz="1867" b="1" dirty="0">
                  <a:solidFill>
                    <a:prstClr val="black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POVERI</a:t>
              </a:r>
            </a:p>
          </p:txBody>
        </p:sp>
        <p:pic>
          <p:nvPicPr>
            <p:cNvPr id="31" name="Picture 4">
              <a:extLst>
                <a:ext uri="{FF2B5EF4-FFF2-40B4-BE49-F238E27FC236}">
                  <a16:creationId xmlns:a16="http://schemas.microsoft.com/office/drawing/2014/main" id="{5118CE5D-D4A6-4DCD-826F-7743AD0D11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email"/>
            <a:srcRect l="20827" t="4978" r="18742" b="5843"/>
            <a:stretch/>
          </p:blipFill>
          <p:spPr>
            <a:xfrm>
              <a:off x="3998283" y="210145"/>
              <a:ext cx="1836096" cy="1879001"/>
            </a:xfrm>
            <a:prstGeom prst="ellipse">
              <a:avLst/>
            </a:prstGeom>
            <a:grpFill/>
          </p:spPr>
        </p:pic>
      </p:grpSp>
      <p:pic>
        <p:nvPicPr>
          <p:cNvPr id="32" name="Picture 2" descr="http://t0.gstatic.com/images?q=tbn:ANd9GcThijCugBFxOMJBdbP08-EYWXsMnzeWgjgav9bqNVLuJaDwNsWXSg">
            <a:extLst>
              <a:ext uri="{FF2B5EF4-FFF2-40B4-BE49-F238E27FC236}">
                <a16:creationId xmlns:a16="http://schemas.microsoft.com/office/drawing/2014/main" id="{5133732F-7FB3-4C16-92A3-720818F3F1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email"/>
          <a:srcRect/>
          <a:stretch/>
        </p:blipFill>
        <p:spPr bwMode="auto">
          <a:xfrm>
            <a:off x="1904717" y="1592763"/>
            <a:ext cx="1402872" cy="1404252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3" name="Picture 2">
            <a:extLst>
              <a:ext uri="{FF2B5EF4-FFF2-40B4-BE49-F238E27FC236}">
                <a16:creationId xmlns:a16="http://schemas.microsoft.com/office/drawing/2014/main" id="{62D07593-4B82-4CC8-A332-0FAC1929E6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email"/>
          <a:srcRect/>
          <a:stretch/>
        </p:blipFill>
        <p:spPr bwMode="auto">
          <a:xfrm>
            <a:off x="3709370" y="3776943"/>
            <a:ext cx="1138492" cy="1138124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4" name="Picture 4" descr="http://t1.gstatic.com/images?q=tbn:ANd9GcQBi5BKzDKA3R8idmOFz7UzViXHEG6ExAo9lCOTrVr8j3wRg8ESvw">
            <a:extLst>
              <a:ext uri="{FF2B5EF4-FFF2-40B4-BE49-F238E27FC236}">
                <a16:creationId xmlns:a16="http://schemas.microsoft.com/office/drawing/2014/main" id="{A4DC4D5F-4989-4620-AAA0-8AD935916E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email"/>
          <a:srcRect b="-1224"/>
          <a:stretch/>
        </p:blipFill>
        <p:spPr bwMode="auto">
          <a:xfrm>
            <a:off x="1813323" y="5458569"/>
            <a:ext cx="1265508" cy="1245877"/>
          </a:xfrm>
          <a:prstGeom prst="ellipse">
            <a:avLst/>
          </a:prstGeom>
          <a:noFill/>
          <a:ln>
            <a:noFill/>
          </a:ln>
        </p:spPr>
      </p:pic>
      <p:sp>
        <p:nvSpPr>
          <p:cNvPr id="45066" name="CasellaDiTesto 2">
            <a:extLst>
              <a:ext uri="{FF2B5EF4-FFF2-40B4-BE49-F238E27FC236}">
                <a16:creationId xmlns:a16="http://schemas.microsoft.com/office/drawing/2014/main" id="{7B2EF154-8DE8-4273-BF17-874DCD0E57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6145" y="2224476"/>
            <a:ext cx="6894513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7600"/>
              </a:buClr>
              <a:buFontTx/>
              <a:buNone/>
            </a:pPr>
            <a:r>
              <a:rPr lang="it-IT" altLang="it-IT" b="1" dirty="0">
                <a:solidFill>
                  <a:srgbClr val="FF3300"/>
                </a:solidFill>
                <a:latin typeface="Century Gothic" panose="020B0502020202020204" pitchFamily="34" charset="0"/>
                <a:ea typeface="MS PGothic" panose="020B0600070205080204" pitchFamily="34" charset="-128"/>
              </a:rPr>
              <a:t>DISIDRATATO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7600"/>
              </a:buClr>
              <a:buFontTx/>
              <a:buNone/>
            </a:pPr>
            <a:r>
              <a:rPr lang="it-IT" altLang="it-IT" dirty="0">
                <a:latin typeface="Century Gothic" panose="020B0502020202020204" pitchFamily="34" charset="0"/>
                <a:ea typeface="MS PGothic" panose="020B0600070205080204" pitchFamily="34" charset="-128"/>
              </a:rPr>
              <a:t>ha perso da 1 a 2 litri di acqua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7600"/>
              </a:buClr>
              <a:buFontTx/>
              <a:buNone/>
            </a:pPr>
            <a:r>
              <a:rPr lang="it-IT" altLang="it-IT" sz="2400" dirty="0">
                <a:latin typeface="Century Gothic" panose="020B0502020202020204" pitchFamily="34" charset="0"/>
                <a:ea typeface="MS PGothic" panose="020B0600070205080204" pitchFamily="34" charset="-128"/>
              </a:rPr>
              <a:t>(respiro, sudore, pipì)</a:t>
            </a:r>
            <a:endParaRPr lang="it-IT" altLang="it-IT" dirty="0">
              <a:latin typeface="Century Gothic" panose="020B0502020202020204" pitchFamily="34" charset="0"/>
              <a:ea typeface="MS PGothic" panose="020B0600070205080204" pitchFamily="34" charset="-128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7600"/>
              </a:buClr>
              <a:buFontTx/>
              <a:buNone/>
            </a:pPr>
            <a:r>
              <a:rPr lang="it-IT" altLang="it-IT" b="1" dirty="0">
                <a:solidFill>
                  <a:srgbClr val="FF3300"/>
                </a:solidFill>
                <a:latin typeface="Century Gothic" panose="020B0502020202020204" pitchFamily="34" charset="0"/>
                <a:ea typeface="MS PGothic" panose="020B0600070205080204" pitchFamily="34" charset="-128"/>
              </a:rPr>
              <a:t>INTOSSICATO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7600"/>
              </a:buClr>
              <a:buFontTx/>
              <a:buNone/>
            </a:pPr>
            <a:r>
              <a:rPr lang="it-IT" altLang="it-IT" dirty="0">
                <a:latin typeface="Century Gothic" panose="020B0502020202020204" pitchFamily="34" charset="0"/>
                <a:ea typeface="MS PGothic" panose="020B0600070205080204" pitchFamily="34" charset="-128"/>
              </a:rPr>
              <a:t>ha prodotto tossine per rigenerarsi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7600"/>
              </a:buClr>
              <a:buFontTx/>
              <a:buNone/>
            </a:pPr>
            <a:r>
              <a:rPr lang="it-IT" altLang="it-IT" sz="2400" dirty="0">
                <a:latin typeface="Century Gothic" panose="020B0502020202020204" pitchFamily="34" charset="0"/>
                <a:ea typeface="MS PGothic" panose="020B0600070205080204" pitchFamily="34" charset="-128"/>
              </a:rPr>
              <a:t>(pipì più scura al mattino)</a:t>
            </a:r>
            <a:endParaRPr lang="it-IT" altLang="it-IT" dirty="0">
              <a:latin typeface="Century Gothic" panose="020B0502020202020204" pitchFamily="34" charset="0"/>
              <a:ea typeface="MS PGothic" panose="020B0600070205080204" pitchFamily="34" charset="-128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7600"/>
              </a:buClr>
              <a:buFontTx/>
              <a:buNone/>
            </a:pPr>
            <a:r>
              <a:rPr lang="it-IT" altLang="it-IT" b="1" dirty="0">
                <a:solidFill>
                  <a:srgbClr val="FF3300"/>
                </a:solidFill>
                <a:latin typeface="Century Gothic" panose="020B0502020202020204" pitchFamily="34" charset="0"/>
                <a:ea typeface="MS PGothic" panose="020B0600070205080204" pitchFamily="34" charset="-128"/>
              </a:rPr>
              <a:t>AFFAMATO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7600"/>
              </a:buClr>
              <a:buFontTx/>
              <a:buNone/>
            </a:pPr>
            <a:r>
              <a:rPr lang="it-IT" altLang="it-IT" dirty="0">
                <a:latin typeface="Century Gothic" panose="020B0502020202020204" pitchFamily="34" charset="0"/>
                <a:ea typeface="MS PGothic" panose="020B0600070205080204" pitchFamily="34" charset="-128"/>
              </a:rPr>
              <a:t>è a digiuno da almeno 10 ore</a:t>
            </a:r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69D846B0-2554-4A04-9E26-B629427C8173}"/>
              </a:ext>
            </a:extLst>
          </p:cNvPr>
          <p:cNvSpPr/>
          <p:nvPr/>
        </p:nvSpPr>
        <p:spPr>
          <a:xfrm>
            <a:off x="5440363" y="1550533"/>
            <a:ext cx="6096000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12191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200" i="1" kern="0" dirty="0">
                <a:latin typeface="Century Gothic" panose="020B0502020202020204" pitchFamily="34" charset="0"/>
                <a:cs typeface="Arial" panose="020B0604020202020204" pitchFamily="34" charset="0"/>
              </a:rPr>
              <a:t> Al risveglio, il nostro corpo è:</a:t>
            </a:r>
            <a:endParaRPr lang="it-IT" sz="3200" i="1" u="sng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1">
            <a:extLst>
              <a:ext uri="{FF2B5EF4-FFF2-40B4-BE49-F238E27FC236}">
                <a16:creationId xmlns:a16="http://schemas.microsoft.com/office/drawing/2014/main" id="{AD162E75-C8BE-40DD-9405-57EC338A496B}"/>
              </a:ext>
            </a:extLst>
          </p:cNvPr>
          <p:cNvSpPr/>
          <p:nvPr/>
        </p:nvSpPr>
        <p:spPr>
          <a:xfrm>
            <a:off x="1107916" y="270514"/>
            <a:ext cx="10302240" cy="520700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rgbClr val="7BC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419" sz="2800" b="1" dirty="0">
                <a:solidFill>
                  <a:schemeClr val="tx1"/>
                </a:solidFill>
                <a:latin typeface="Century Gothic" panose="020B0502020202020204" pitchFamily="34" charset="0"/>
              </a:rPr>
              <a:t>La COLAZIONE è </a:t>
            </a:r>
            <a:r>
              <a:rPr lang="es-419" sz="2800" b="1" dirty="0" err="1">
                <a:solidFill>
                  <a:schemeClr val="tx1"/>
                </a:solidFill>
                <a:latin typeface="Century Gothic" panose="020B0502020202020204" pitchFamily="34" charset="0"/>
              </a:rPr>
              <a:t>il</a:t>
            </a:r>
            <a:r>
              <a:rPr lang="es-419" sz="2800" b="1" dirty="0">
                <a:solidFill>
                  <a:schemeClr val="tx1"/>
                </a:solidFill>
                <a:latin typeface="Century Gothic" panose="020B0502020202020204" pitchFamily="34" charset="0"/>
              </a:rPr>
              <a:t> pasto </a:t>
            </a:r>
            <a:r>
              <a:rPr lang="es-419" sz="2800" b="1" dirty="0" err="1">
                <a:solidFill>
                  <a:schemeClr val="tx1"/>
                </a:solidFill>
                <a:latin typeface="Century Gothic" panose="020B0502020202020204" pitchFamily="34" charset="0"/>
              </a:rPr>
              <a:t>più</a:t>
            </a:r>
            <a:r>
              <a:rPr lang="es-419" sz="2800" b="1" dirty="0">
                <a:solidFill>
                  <a:schemeClr val="tx1"/>
                </a:solidFill>
                <a:latin typeface="Century Gothic" panose="020B0502020202020204" pitchFamily="34" charset="0"/>
              </a:rPr>
              <a:t> importante </a:t>
            </a:r>
            <a:r>
              <a:rPr lang="es-419" sz="2800" b="1" dirty="0" err="1">
                <a:solidFill>
                  <a:schemeClr val="tx1"/>
                </a:solidFill>
                <a:latin typeface="Century Gothic" panose="020B0502020202020204" pitchFamily="34" charset="0"/>
              </a:rPr>
              <a:t>della</a:t>
            </a:r>
            <a:r>
              <a:rPr lang="es-419" sz="2800" b="1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s-419" sz="2800" b="1" dirty="0" err="1">
                <a:solidFill>
                  <a:schemeClr val="tx1"/>
                </a:solidFill>
                <a:latin typeface="Century Gothic" panose="020B0502020202020204" pitchFamily="34" charset="0"/>
              </a:rPr>
              <a:t>giornata</a:t>
            </a:r>
            <a:endParaRPr lang="es-419" sz="28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0" name="CasellaDiTesto 2"/>
          <p:cNvSpPr txBox="1">
            <a:spLocks noChangeArrowheads="1"/>
          </p:cNvSpPr>
          <p:nvPr/>
        </p:nvSpPr>
        <p:spPr bwMode="auto">
          <a:xfrm>
            <a:off x="318010" y="1219262"/>
            <a:ext cx="5024438" cy="3046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457200" indent="-45720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buFont typeface="Wingdings" pitchFamily="2" charset="2"/>
              <a:buChar char="ü"/>
              <a:defRPr/>
            </a:pPr>
            <a:r>
              <a:rPr lang="it-IT" sz="3600" u="sng" dirty="0">
                <a:solidFill>
                  <a:srgbClr val="006600"/>
                </a:solidFill>
                <a:latin typeface="High Tower Text" panose="02040502050506030303" pitchFamily="18" charset="0"/>
              </a:rPr>
              <a:t>REIDRATARE</a:t>
            </a:r>
          </a:p>
          <a:p>
            <a:pPr>
              <a:buFont typeface="Wingdings" pitchFamily="2" charset="2"/>
              <a:buNone/>
              <a:defRPr/>
            </a:pPr>
            <a:r>
              <a:rPr lang="it-IT" sz="2400" dirty="0">
                <a:solidFill>
                  <a:srgbClr val="006600"/>
                </a:solidFill>
                <a:latin typeface="High Tower Text" panose="02040502050506030303" pitchFamily="18" charset="0"/>
              </a:rPr>
              <a:t>       </a:t>
            </a:r>
            <a:r>
              <a:rPr lang="it-IT" sz="2000" dirty="0">
                <a:solidFill>
                  <a:srgbClr val="006600"/>
                </a:solidFill>
                <a:latin typeface="High Tower Text" panose="02040502050506030303" pitchFamily="18" charset="0"/>
              </a:rPr>
              <a:t>Dare la giusta quantità di acqua</a:t>
            </a:r>
          </a:p>
          <a:p>
            <a:pPr marL="0" indent="0">
              <a:buFont typeface="Wingdings" pitchFamily="2" charset="2"/>
              <a:buChar char="ü"/>
              <a:defRPr/>
            </a:pPr>
            <a:r>
              <a:rPr lang="it-IT" sz="3600" u="sng" dirty="0">
                <a:solidFill>
                  <a:srgbClr val="006600"/>
                </a:solidFill>
                <a:latin typeface="High Tower Text" panose="02040502050506030303" pitchFamily="18" charset="0"/>
              </a:rPr>
              <a:t> DISINTOSSICARE</a:t>
            </a:r>
          </a:p>
          <a:p>
            <a:pPr marL="0" indent="0">
              <a:defRPr/>
            </a:pPr>
            <a:r>
              <a:rPr lang="it-IT" sz="1100" dirty="0">
                <a:solidFill>
                  <a:srgbClr val="006600"/>
                </a:solidFill>
                <a:latin typeface="High Tower Text" panose="02040502050506030303" pitchFamily="18" charset="0"/>
              </a:rPr>
              <a:t>              </a:t>
            </a:r>
            <a:r>
              <a:rPr lang="it-IT" sz="2000" dirty="0">
                <a:solidFill>
                  <a:srgbClr val="006600"/>
                </a:solidFill>
                <a:latin typeface="High Tower Text" panose="02040502050506030303" pitchFamily="18" charset="0"/>
              </a:rPr>
              <a:t>Eliminare le tossine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it-IT" sz="3600" u="sng" dirty="0">
                <a:solidFill>
                  <a:srgbClr val="006600"/>
                </a:solidFill>
                <a:latin typeface="High Tower Text" panose="02040502050506030303" pitchFamily="18" charset="0"/>
              </a:rPr>
              <a:t>NUTRIRE</a:t>
            </a:r>
          </a:p>
          <a:p>
            <a:pPr>
              <a:defRPr/>
            </a:pPr>
            <a:r>
              <a:rPr lang="it-IT" dirty="0">
                <a:solidFill>
                  <a:srgbClr val="006600"/>
                </a:solidFill>
                <a:latin typeface="High Tower Text" panose="02040502050506030303" pitchFamily="18" charset="0"/>
              </a:rPr>
              <a:t>        </a:t>
            </a:r>
            <a:r>
              <a:rPr lang="it-IT" sz="2000" dirty="0">
                <a:solidFill>
                  <a:srgbClr val="006600"/>
                </a:solidFill>
                <a:latin typeface="High Tower Text" panose="02040502050506030303" pitchFamily="18" charset="0"/>
              </a:rPr>
              <a:t>Dare al corpo elementi nutritivi</a:t>
            </a:r>
          </a:p>
          <a:p>
            <a:pPr>
              <a:defRPr/>
            </a:pPr>
            <a:r>
              <a:rPr lang="it-IT" sz="2000" dirty="0">
                <a:solidFill>
                  <a:srgbClr val="006600"/>
                </a:solidFill>
                <a:latin typeface="High Tower Text" panose="02040502050506030303" pitchFamily="18" charset="0"/>
              </a:rPr>
              <a:t>       per affrontare la nuova giornata</a:t>
            </a:r>
            <a:endParaRPr lang="it-IT" sz="3600" u="sng" dirty="0">
              <a:solidFill>
                <a:srgbClr val="006600"/>
              </a:solidFill>
              <a:latin typeface="High Tower Text" panose="02040502050506030303" pitchFamily="18" charset="0"/>
            </a:endParaRPr>
          </a:p>
        </p:txBody>
      </p:sp>
      <p:sp>
        <p:nvSpPr>
          <p:cNvPr id="15" name="Rettangolo 5"/>
          <p:cNvSpPr>
            <a:spLocks noChangeArrowheads="1"/>
          </p:cNvSpPr>
          <p:nvPr/>
        </p:nvSpPr>
        <p:spPr bwMode="auto">
          <a:xfrm>
            <a:off x="5908226" y="1219262"/>
            <a:ext cx="6037269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it-IT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High Tower Text" panose="02040502050506030303" pitchFamily="18" charset="0"/>
              </a:rPr>
              <a:t>Avere una pelle bella e giovane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t-IT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High Tower Text" panose="02040502050506030303" pitchFamily="18" charset="0"/>
              </a:rPr>
              <a:t>Energia e vitalità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t-IT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High Tower Text" panose="02040502050506030303" pitchFamily="18" charset="0"/>
              </a:rPr>
              <a:t>Buon umore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t-IT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High Tower Text" panose="02040502050506030303" pitchFamily="18" charset="0"/>
              </a:rPr>
              <a:t>Lucidità mentale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t-IT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High Tower Text" panose="02040502050506030303" pitchFamily="18" charset="0"/>
              </a:rPr>
              <a:t>Rinforzo difese immunitarie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t-IT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High Tower Text" panose="02040502050506030303" pitchFamily="18" charset="0"/>
              </a:rPr>
              <a:t>Forma fisica e controllo del peso</a:t>
            </a:r>
          </a:p>
        </p:txBody>
      </p:sp>
      <p:grpSp>
        <p:nvGrpSpPr>
          <p:cNvPr id="3" name="Gruppo 2"/>
          <p:cNvGrpSpPr/>
          <p:nvPr/>
        </p:nvGrpSpPr>
        <p:grpSpPr>
          <a:xfrm>
            <a:off x="3265586" y="3985187"/>
            <a:ext cx="2837097" cy="2166681"/>
            <a:chOff x="5232056" y="617263"/>
            <a:chExt cx="3807294" cy="3352450"/>
          </a:xfrm>
        </p:grpSpPr>
        <p:pic>
          <p:nvPicPr>
            <p:cNvPr id="51210" name="Picture 8" descr="http://www.andrez.cotti.biz/wp-content/uploads/2011/06/Bicchiere-dAcqua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32056" y="1575376"/>
              <a:ext cx="1007617" cy="13456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212" name="Picture 12" descr="http://3.bp.blogspot.com/-X9H9AVktTrY/T73ijZMFUtI/AAAAAAAAA7U/Oypr_DS2aXU/s1600/Herbalife_Shake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998929" y="617263"/>
              <a:ext cx="2040421" cy="335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211" name="Picture 10" descr="http://obesity.ygoy.com/wp-content/uploads/2011/03/black-tea.jp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763056" y="2293488"/>
              <a:ext cx="2092559" cy="1522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Rectangle 1">
            <a:extLst>
              <a:ext uri="{FF2B5EF4-FFF2-40B4-BE49-F238E27FC236}">
                <a16:creationId xmlns:a16="http://schemas.microsoft.com/office/drawing/2014/main" id="{F75EC967-EC28-4B5F-9E05-7601E57285C4}"/>
              </a:ext>
            </a:extLst>
          </p:cNvPr>
          <p:cNvSpPr/>
          <p:nvPr/>
        </p:nvSpPr>
        <p:spPr>
          <a:xfrm>
            <a:off x="1107916" y="270514"/>
            <a:ext cx="10302240" cy="520700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rgbClr val="7BC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419" sz="2800" b="1" dirty="0">
                <a:solidFill>
                  <a:schemeClr val="tx1"/>
                </a:solidFill>
                <a:latin typeface="Century Gothic" panose="020B0502020202020204" pitchFamily="34" charset="0"/>
              </a:rPr>
              <a:t>L’IMPORTANZA DI UNA COLAZIONE EQUILIBRATA</a:t>
            </a:r>
          </a:p>
        </p:txBody>
      </p:sp>
    </p:spTree>
    <p:extLst>
      <p:ext uri="{BB962C8B-B14F-4D97-AF65-F5344CB8AC3E}">
        <p14:creationId xmlns:p14="http://schemas.microsoft.com/office/powerpoint/2010/main" val="17601658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4" name="Grupo 19!!">
            <a:extLst>
              <a:ext uri="{FF2B5EF4-FFF2-40B4-BE49-F238E27FC236}">
                <a16:creationId xmlns:a16="http://schemas.microsoft.com/office/drawing/2014/main" id="{6CF3222B-E36D-46D5-BDEF-26211EA6B32B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1036638"/>
            <a:ext cx="5715000" cy="4679950"/>
            <a:chOff x="463064" y="1683076"/>
            <a:chExt cx="4309430" cy="3965227"/>
          </a:xfrm>
        </p:grpSpPr>
        <p:sp>
          <p:nvSpPr>
            <p:cNvPr id="4" name="Rounded Rectangle 2">
              <a:extLst>
                <a:ext uri="{FF2B5EF4-FFF2-40B4-BE49-F238E27FC236}">
                  <a16:creationId xmlns:a16="http://schemas.microsoft.com/office/drawing/2014/main" id="{2988168B-65C1-448A-8B78-270D3EDA6217}"/>
                </a:ext>
              </a:extLst>
            </p:cNvPr>
            <p:cNvSpPr/>
            <p:nvPr/>
          </p:nvSpPr>
          <p:spPr>
            <a:xfrm>
              <a:off x="463064" y="1683076"/>
              <a:ext cx="4309430" cy="3965227"/>
            </a:xfrm>
            <a:prstGeom prst="roundRect">
              <a:avLst>
                <a:gd name="adj" fmla="val 3968"/>
              </a:avLst>
            </a:prstGeom>
            <a:solidFill>
              <a:srgbClr val="6CA5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351" dirty="0"/>
            </a:p>
          </p:txBody>
        </p:sp>
        <p:sp>
          <p:nvSpPr>
            <p:cNvPr id="5" name="Rounded Rectangle 3">
              <a:extLst>
                <a:ext uri="{FF2B5EF4-FFF2-40B4-BE49-F238E27FC236}">
                  <a16:creationId xmlns:a16="http://schemas.microsoft.com/office/drawing/2014/main" id="{A496EEFC-3BF9-4A77-9940-5B7EBED080EF}"/>
                </a:ext>
              </a:extLst>
            </p:cNvPr>
            <p:cNvSpPr/>
            <p:nvPr/>
          </p:nvSpPr>
          <p:spPr>
            <a:xfrm>
              <a:off x="641427" y="1762435"/>
              <a:ext cx="152027" cy="3782299"/>
            </a:xfrm>
            <a:prstGeom prst="roundRect">
              <a:avLst>
                <a:gd name="adj" fmla="val 50000"/>
              </a:avLst>
            </a:prstGeom>
            <a:solidFill>
              <a:srgbClr val="8AC3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351" dirty="0">
                <a:solidFill>
                  <a:schemeClr val="bg1"/>
                </a:solidFill>
              </a:endParaRPr>
            </a:p>
          </p:txBody>
        </p:sp>
        <p:sp>
          <p:nvSpPr>
            <p:cNvPr id="6" name="Half Frame 4">
              <a:extLst>
                <a:ext uri="{FF2B5EF4-FFF2-40B4-BE49-F238E27FC236}">
                  <a16:creationId xmlns:a16="http://schemas.microsoft.com/office/drawing/2014/main" id="{5D54CA25-2DD8-44CD-82E8-09A7C5B56056}"/>
                </a:ext>
              </a:extLst>
            </p:cNvPr>
            <p:cNvSpPr/>
            <p:nvPr/>
          </p:nvSpPr>
          <p:spPr>
            <a:xfrm rot="5400000">
              <a:off x="4028488" y="1804761"/>
              <a:ext cx="685979" cy="684721"/>
            </a:xfrm>
            <a:prstGeom prst="halfFrame">
              <a:avLst>
                <a:gd name="adj1" fmla="val 23728"/>
                <a:gd name="adj2" fmla="val 24642"/>
              </a:avLst>
            </a:prstGeom>
            <a:solidFill>
              <a:srgbClr val="8AC3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135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54275" name="Immagine 14">
            <a:extLst>
              <a:ext uri="{FF2B5EF4-FFF2-40B4-BE49-F238E27FC236}">
                <a16:creationId xmlns:a16="http://schemas.microsoft.com/office/drawing/2014/main" id="{A6E25411-1949-4CD9-AECF-7230F9EC7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350" y="1808298"/>
            <a:ext cx="5367337" cy="358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6" name="Rectangle 7">
            <a:extLst>
              <a:ext uri="{FF2B5EF4-FFF2-40B4-BE49-F238E27FC236}">
                <a16:creationId xmlns:a16="http://schemas.microsoft.com/office/drawing/2014/main" id="{6C0A654F-22EA-4D84-8672-DBB44556EC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350" y="1177926"/>
            <a:ext cx="5186363" cy="445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it-IT" altLang="it-IT" sz="2400" b="1">
                <a:solidFill>
                  <a:schemeClr val="bg1"/>
                </a:solidFill>
                <a:latin typeface="Century Gothic" panose="020B0502020202020204" pitchFamily="34" charset="0"/>
              </a:rPr>
              <a:t>Oltre 40 anni di esperienza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it-IT" altLang="it-IT" sz="2400" b="1">
                <a:solidFill>
                  <a:schemeClr val="bg1"/>
                </a:solidFill>
                <a:latin typeface="Century Gothic" panose="020B0502020202020204" pitchFamily="34" charset="0"/>
              </a:rPr>
              <a:t>95 Ministeri competenti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it-IT" altLang="it-IT" sz="2400" b="1">
                <a:solidFill>
                  <a:schemeClr val="bg1"/>
                </a:solidFill>
                <a:latin typeface="Century Gothic" panose="020B0502020202020204" pitchFamily="34" charset="0"/>
              </a:rPr>
              <a:t>Prodotti a base naturale (cibo)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it-IT" altLang="it-IT" sz="2400" b="1">
                <a:solidFill>
                  <a:schemeClr val="bg1"/>
                </a:solidFill>
                <a:latin typeface="Century Gothic" panose="020B0502020202020204" pitchFamily="34" charset="0"/>
              </a:rPr>
              <a:t>300 Medici e Scienziati e un Premio Nobel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it-IT" altLang="it-IT" sz="2400" b="1">
                <a:solidFill>
                  <a:schemeClr val="bg1"/>
                </a:solidFill>
                <a:latin typeface="Century Gothic" panose="020B0502020202020204" pitchFamily="34" charset="0"/>
              </a:rPr>
              <a:t>Prontuario degli Integratori </a:t>
            </a:r>
            <a:r>
              <a:rPr lang="it-IT" altLang="it-IT" sz="2000" b="1">
                <a:solidFill>
                  <a:schemeClr val="bg1"/>
                </a:solidFill>
                <a:latin typeface="Century Gothic" panose="020B0502020202020204" pitchFamily="34" charset="0"/>
              </a:rPr>
              <a:t>(Medici e Farmacisti)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it-IT" altLang="it-IT" sz="2400" b="1">
                <a:solidFill>
                  <a:schemeClr val="bg1"/>
                </a:solidFill>
                <a:latin typeface="Century Gothic" panose="020B0502020202020204" pitchFamily="34" charset="0"/>
              </a:rPr>
              <a:t>CONI – FIN - RONALDO</a:t>
            </a:r>
          </a:p>
        </p:txBody>
      </p:sp>
      <p:pic>
        <p:nvPicPr>
          <p:cNvPr id="54277" name="Picture 27" descr="Picture 27">
            <a:extLst>
              <a:ext uri="{FF2B5EF4-FFF2-40B4-BE49-F238E27FC236}">
                <a16:creationId xmlns:a16="http://schemas.microsoft.com/office/drawing/2014/main" id="{7CF42C00-67EB-41D7-9EFB-5C93629596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5538" y="564357"/>
            <a:ext cx="3290887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BFC6E3EB-BD2B-AE47-5A2D-B4706731DE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888" y="1006475"/>
            <a:ext cx="5159375" cy="50657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4275" name="CasellaDiTesto 2">
            <a:extLst>
              <a:ext uri="{FF2B5EF4-FFF2-40B4-BE49-F238E27FC236}">
                <a16:creationId xmlns:a16="http://schemas.microsoft.com/office/drawing/2014/main" id="{1FA73299-2CEC-630F-1077-FEF5EA4E8D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6963" y="327025"/>
            <a:ext cx="1927225" cy="584200"/>
          </a:xfrm>
          <a:prstGeom prst="rect">
            <a:avLst/>
          </a:prstGeom>
          <a:noFill/>
          <a:ln w="38100">
            <a:solidFill>
              <a:srgbClr val="00934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3200" b="1">
                <a:solidFill>
                  <a:srgbClr val="008000"/>
                </a:solidFill>
                <a:latin typeface="Century Gothic" panose="020B0502020202020204" pitchFamily="34" charset="0"/>
              </a:rPr>
              <a:t>Barbara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283F49E6-E9B6-748D-3CAA-2D67E4FC834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/>
          <a:stretch/>
        </p:blipFill>
        <p:spPr>
          <a:xfrm>
            <a:off x="6557963" y="882650"/>
            <a:ext cx="3981450" cy="5476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4277" name="CasellaDiTesto 2">
            <a:extLst>
              <a:ext uri="{FF2B5EF4-FFF2-40B4-BE49-F238E27FC236}">
                <a16:creationId xmlns:a16="http://schemas.microsoft.com/office/drawing/2014/main" id="{51BB22EC-DD1F-C984-E262-22C12C60A0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5050" y="347663"/>
            <a:ext cx="1927225" cy="584200"/>
          </a:xfrm>
          <a:prstGeom prst="rect">
            <a:avLst/>
          </a:prstGeom>
          <a:noFill/>
          <a:ln w="38100">
            <a:solidFill>
              <a:srgbClr val="00934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3200" b="1">
                <a:solidFill>
                  <a:srgbClr val="008000"/>
                </a:solidFill>
                <a:latin typeface="Century Gothic" panose="020B0502020202020204" pitchFamily="34" charset="0"/>
              </a:rPr>
              <a:t>Monica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CasellaDiTesto 2">
            <a:extLst>
              <a:ext uri="{FF2B5EF4-FFF2-40B4-BE49-F238E27FC236}">
                <a16:creationId xmlns:a16="http://schemas.microsoft.com/office/drawing/2014/main" id="{5CCE44C1-90CA-2C60-FA49-501ED13EA2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2738" y="152400"/>
            <a:ext cx="2352675" cy="584200"/>
          </a:xfrm>
          <a:prstGeom prst="rect">
            <a:avLst/>
          </a:prstGeom>
          <a:noFill/>
          <a:ln w="38100">
            <a:solidFill>
              <a:srgbClr val="00934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3200" b="1">
                <a:solidFill>
                  <a:srgbClr val="008000"/>
                </a:solidFill>
                <a:latin typeface="Century Gothic" panose="020B0502020202020204" pitchFamily="34" charset="0"/>
              </a:rPr>
              <a:t>Monica</a:t>
            </a:r>
          </a:p>
        </p:txBody>
      </p:sp>
      <p:sp>
        <p:nvSpPr>
          <p:cNvPr id="56323" name="CasellaDiTesto 2">
            <a:extLst>
              <a:ext uri="{FF2B5EF4-FFF2-40B4-BE49-F238E27FC236}">
                <a16:creationId xmlns:a16="http://schemas.microsoft.com/office/drawing/2014/main" id="{94FDFC32-1668-2946-E22A-1334F7885E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5525" y="157163"/>
            <a:ext cx="2519363" cy="585787"/>
          </a:xfrm>
          <a:prstGeom prst="rect">
            <a:avLst/>
          </a:prstGeom>
          <a:noFill/>
          <a:ln w="38100">
            <a:solidFill>
              <a:srgbClr val="00934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3200" b="1">
                <a:solidFill>
                  <a:srgbClr val="008000"/>
                </a:solidFill>
                <a:latin typeface="Century Gothic" panose="020B0502020202020204" pitchFamily="34" charset="0"/>
              </a:rPr>
              <a:t>Veronica</a:t>
            </a:r>
          </a:p>
        </p:txBody>
      </p:sp>
      <p:pic>
        <p:nvPicPr>
          <p:cNvPr id="56324" name="Immagine 5">
            <a:extLst>
              <a:ext uri="{FF2B5EF4-FFF2-40B4-BE49-F238E27FC236}">
                <a16:creationId xmlns:a16="http://schemas.microsoft.com/office/drawing/2014/main" id="{046CEF14-6FC0-0FE8-7DDF-E6EBF06228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8" y="1089025"/>
            <a:ext cx="3198812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5" name="Immagine 6">
            <a:extLst>
              <a:ext uri="{FF2B5EF4-FFF2-40B4-BE49-F238E27FC236}">
                <a16:creationId xmlns:a16="http://schemas.microsoft.com/office/drawing/2014/main" id="{3250BDBC-E00F-018C-A5F0-59A8C5D2DF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1081088"/>
            <a:ext cx="1693862" cy="532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6" name="Immagine 7">
            <a:extLst>
              <a:ext uri="{FF2B5EF4-FFF2-40B4-BE49-F238E27FC236}">
                <a16:creationId xmlns:a16="http://schemas.microsoft.com/office/drawing/2014/main" id="{BE3805C2-211C-4CD6-6886-D47ECE6EFB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150" y="1089025"/>
            <a:ext cx="3460750" cy="523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AB2C5A4A-EF78-6F12-80B2-F87D7A4508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431800" y="1095375"/>
            <a:ext cx="4924425" cy="49260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7347" name="CasellaDiTesto 2">
            <a:extLst>
              <a:ext uri="{FF2B5EF4-FFF2-40B4-BE49-F238E27FC236}">
                <a16:creationId xmlns:a16="http://schemas.microsoft.com/office/drawing/2014/main" id="{62530FD8-FC64-EF0E-0890-F6B5BCA569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2738" y="328613"/>
            <a:ext cx="2352675" cy="584200"/>
          </a:xfrm>
          <a:prstGeom prst="rect">
            <a:avLst/>
          </a:prstGeom>
          <a:noFill/>
          <a:ln w="38100">
            <a:solidFill>
              <a:srgbClr val="00934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3200" b="1">
                <a:solidFill>
                  <a:srgbClr val="008000"/>
                </a:solidFill>
                <a:latin typeface="Century Gothic" panose="020B0502020202020204" pitchFamily="34" charset="0"/>
              </a:rPr>
              <a:t>Katia</a:t>
            </a:r>
          </a:p>
        </p:txBody>
      </p:sp>
      <p:sp>
        <p:nvSpPr>
          <p:cNvPr id="57348" name="CasellaDiTesto 2">
            <a:extLst>
              <a:ext uri="{FF2B5EF4-FFF2-40B4-BE49-F238E27FC236}">
                <a16:creationId xmlns:a16="http://schemas.microsoft.com/office/drawing/2014/main" id="{47B2BCE9-DA8C-959D-1D3F-6DEA7D4337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5525" y="363538"/>
            <a:ext cx="2519363" cy="585787"/>
          </a:xfrm>
          <a:prstGeom prst="rect">
            <a:avLst/>
          </a:prstGeom>
          <a:noFill/>
          <a:ln w="38100">
            <a:solidFill>
              <a:srgbClr val="00934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3200" b="1">
                <a:solidFill>
                  <a:srgbClr val="008000"/>
                </a:solidFill>
                <a:latin typeface="Century Gothic" panose="020B0502020202020204" pitchFamily="34" charset="0"/>
              </a:rPr>
              <a:t>Silvia</a:t>
            </a:r>
          </a:p>
        </p:txBody>
      </p:sp>
      <p:pic>
        <p:nvPicPr>
          <p:cNvPr id="57349" name="Immagine 1">
            <a:extLst>
              <a:ext uri="{FF2B5EF4-FFF2-40B4-BE49-F238E27FC236}">
                <a16:creationId xmlns:a16="http://schemas.microsoft.com/office/drawing/2014/main" id="{D626C627-4EC3-D776-5F84-3DC27E0465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3475" y="1135063"/>
            <a:ext cx="2212975" cy="489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0" name="Immagine 2">
            <a:extLst>
              <a:ext uri="{FF2B5EF4-FFF2-40B4-BE49-F238E27FC236}">
                <a16:creationId xmlns:a16="http://schemas.microsoft.com/office/drawing/2014/main" id="{3210CE19-2B88-5F0B-89BC-40C08661C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5825" y="1077913"/>
            <a:ext cx="1924050" cy="494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CasellaDiTesto 2">
            <a:extLst>
              <a:ext uri="{FF2B5EF4-FFF2-40B4-BE49-F238E27FC236}">
                <a16:creationId xmlns:a16="http://schemas.microsoft.com/office/drawing/2014/main" id="{31B6678A-D8E6-D939-59A9-92BE1DCC06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3113" y="314325"/>
            <a:ext cx="2352675" cy="584200"/>
          </a:xfrm>
          <a:prstGeom prst="rect">
            <a:avLst/>
          </a:prstGeom>
          <a:noFill/>
          <a:ln w="38100">
            <a:solidFill>
              <a:srgbClr val="00934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3200" b="1">
                <a:solidFill>
                  <a:srgbClr val="008000"/>
                </a:solidFill>
                <a:latin typeface="Century Gothic" panose="020B0502020202020204" pitchFamily="34" charset="0"/>
              </a:rPr>
              <a:t>Esperanza</a:t>
            </a:r>
          </a:p>
        </p:txBody>
      </p:sp>
      <p:sp>
        <p:nvSpPr>
          <p:cNvPr id="58371" name="CasellaDiTesto 2">
            <a:extLst>
              <a:ext uri="{FF2B5EF4-FFF2-40B4-BE49-F238E27FC236}">
                <a16:creationId xmlns:a16="http://schemas.microsoft.com/office/drawing/2014/main" id="{B3C67A33-2199-96A0-DB40-FE4197C1FB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5525" y="363538"/>
            <a:ext cx="2519363" cy="585787"/>
          </a:xfrm>
          <a:prstGeom prst="rect">
            <a:avLst/>
          </a:prstGeom>
          <a:noFill/>
          <a:ln w="38100">
            <a:solidFill>
              <a:srgbClr val="00934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3200" b="1">
                <a:solidFill>
                  <a:srgbClr val="008000"/>
                </a:solidFill>
                <a:latin typeface="Century Gothic" panose="020B0502020202020204" pitchFamily="34" charset="0"/>
              </a:rPr>
              <a:t>Valentina</a:t>
            </a:r>
          </a:p>
        </p:txBody>
      </p:sp>
      <p:pic>
        <p:nvPicPr>
          <p:cNvPr id="58372" name="Immagine 1">
            <a:extLst>
              <a:ext uri="{FF2B5EF4-FFF2-40B4-BE49-F238E27FC236}">
                <a16:creationId xmlns:a16="http://schemas.microsoft.com/office/drawing/2014/main" id="{9ED57626-17C0-A7E9-406C-9C3EABBD8F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"/>
          <a:stretch>
            <a:fillRect/>
          </a:stretch>
        </p:blipFill>
        <p:spPr bwMode="auto">
          <a:xfrm>
            <a:off x="1150938" y="1168400"/>
            <a:ext cx="3902075" cy="507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3" name="Immagine 2">
            <a:extLst>
              <a:ext uri="{FF2B5EF4-FFF2-40B4-BE49-F238E27FC236}">
                <a16:creationId xmlns:a16="http://schemas.microsoft.com/office/drawing/2014/main" id="{5796633B-6E56-CA0C-733E-C0775B7A6F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1813" y="1116013"/>
            <a:ext cx="3821112" cy="507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CasellaDiTesto 2">
            <a:extLst>
              <a:ext uri="{FF2B5EF4-FFF2-40B4-BE49-F238E27FC236}">
                <a16:creationId xmlns:a16="http://schemas.microsoft.com/office/drawing/2014/main" id="{A3D0CC54-4F84-DAB9-7668-4362216B96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3525" y="314325"/>
            <a:ext cx="2354263" cy="584200"/>
          </a:xfrm>
          <a:prstGeom prst="rect">
            <a:avLst/>
          </a:prstGeom>
          <a:noFill/>
          <a:ln w="38100">
            <a:solidFill>
              <a:srgbClr val="00934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3200" b="1">
                <a:solidFill>
                  <a:srgbClr val="008000"/>
                </a:solidFill>
                <a:latin typeface="Century Gothic" panose="020B0502020202020204" pitchFamily="34" charset="0"/>
              </a:rPr>
              <a:t>Carlotta</a:t>
            </a:r>
          </a:p>
        </p:txBody>
      </p:sp>
      <p:sp>
        <p:nvSpPr>
          <p:cNvPr id="59395" name="CasellaDiTesto 2">
            <a:extLst>
              <a:ext uri="{FF2B5EF4-FFF2-40B4-BE49-F238E27FC236}">
                <a16:creationId xmlns:a16="http://schemas.microsoft.com/office/drawing/2014/main" id="{402BA969-A199-DE25-F800-BE3487C0D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4438" y="323850"/>
            <a:ext cx="2519362" cy="585788"/>
          </a:xfrm>
          <a:prstGeom prst="rect">
            <a:avLst/>
          </a:prstGeom>
          <a:noFill/>
          <a:ln w="38100">
            <a:solidFill>
              <a:srgbClr val="00934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3200" b="1">
                <a:solidFill>
                  <a:srgbClr val="008000"/>
                </a:solidFill>
                <a:latin typeface="Century Gothic" panose="020B0502020202020204" pitchFamily="34" charset="0"/>
              </a:rPr>
              <a:t>Valentina</a:t>
            </a:r>
          </a:p>
        </p:txBody>
      </p:sp>
      <p:pic>
        <p:nvPicPr>
          <p:cNvPr id="59396" name="Immagine 1">
            <a:extLst>
              <a:ext uri="{FF2B5EF4-FFF2-40B4-BE49-F238E27FC236}">
                <a16:creationId xmlns:a16="http://schemas.microsoft.com/office/drawing/2014/main" id="{878FF6B4-7C6D-5CD5-1AC5-10DD2CA92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88" y="1249363"/>
            <a:ext cx="2222500" cy="491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7" name="Immagine 3">
            <a:extLst>
              <a:ext uri="{FF2B5EF4-FFF2-40B4-BE49-F238E27FC236}">
                <a16:creationId xmlns:a16="http://schemas.microsoft.com/office/drawing/2014/main" id="{CF93B550-A8DB-0D10-D428-1A020129CE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258888"/>
            <a:ext cx="5073650" cy="494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8" name="Immagine 1">
            <a:extLst>
              <a:ext uri="{FF2B5EF4-FFF2-40B4-BE49-F238E27FC236}">
                <a16:creationId xmlns:a16="http://schemas.microsoft.com/office/drawing/2014/main" id="{3AFF4439-D4B2-B4D3-6F85-B9F698834A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775" y="1249363"/>
            <a:ext cx="2478088" cy="495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Immagine 5" descr="Immagine che contiene persona, abbigliamento, vestito, posando&#10;&#10;Descrizione generata automaticamente">
            <a:extLst>
              <a:ext uri="{FF2B5EF4-FFF2-40B4-BE49-F238E27FC236}">
                <a16:creationId xmlns:a16="http://schemas.microsoft.com/office/drawing/2014/main" id="{ACC19216-BEF2-7D4D-6F7F-B4C0BE0746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51600" y="1008063"/>
            <a:ext cx="4865688" cy="48656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0419" name="CasellaDiTesto 2">
            <a:extLst>
              <a:ext uri="{FF2B5EF4-FFF2-40B4-BE49-F238E27FC236}">
                <a16:creationId xmlns:a16="http://schemas.microsoft.com/office/drawing/2014/main" id="{D52F92FF-60EA-8941-1453-DCCBEF1E4D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1000" y="304800"/>
            <a:ext cx="2354263" cy="584200"/>
          </a:xfrm>
          <a:prstGeom prst="rect">
            <a:avLst/>
          </a:prstGeom>
          <a:noFill/>
          <a:ln w="38100">
            <a:solidFill>
              <a:srgbClr val="00934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3200" b="1">
                <a:solidFill>
                  <a:srgbClr val="008000"/>
                </a:solidFill>
                <a:latin typeface="Century Gothic" panose="020B0502020202020204" pitchFamily="34" charset="0"/>
              </a:rPr>
              <a:t>Claudia</a:t>
            </a:r>
          </a:p>
        </p:txBody>
      </p:sp>
      <p:sp>
        <p:nvSpPr>
          <p:cNvPr id="60420" name="CasellaDiTesto 2">
            <a:extLst>
              <a:ext uri="{FF2B5EF4-FFF2-40B4-BE49-F238E27FC236}">
                <a16:creationId xmlns:a16="http://schemas.microsoft.com/office/drawing/2014/main" id="{1A72358F-32A1-5C13-6671-62E8223DAD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4438" y="323850"/>
            <a:ext cx="2519362" cy="585788"/>
          </a:xfrm>
          <a:prstGeom prst="rect">
            <a:avLst/>
          </a:prstGeom>
          <a:noFill/>
          <a:ln w="38100">
            <a:solidFill>
              <a:srgbClr val="00934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3200" b="1">
                <a:solidFill>
                  <a:srgbClr val="008000"/>
                </a:solidFill>
                <a:latin typeface="Century Gothic" panose="020B0502020202020204" pitchFamily="34" charset="0"/>
              </a:rPr>
              <a:t>Maria</a:t>
            </a:r>
          </a:p>
        </p:txBody>
      </p:sp>
      <p:pic>
        <p:nvPicPr>
          <p:cNvPr id="60421" name="Immagine 1">
            <a:extLst>
              <a:ext uri="{FF2B5EF4-FFF2-40B4-BE49-F238E27FC236}">
                <a16:creationId xmlns:a16="http://schemas.microsoft.com/office/drawing/2014/main" id="{A211A78F-9D1F-4C95-F768-9C593E8E2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8" y="1017588"/>
            <a:ext cx="4865687" cy="4865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Immagine 3" descr="Immagine che contiene persona, donna, posando&#10;&#10;Descrizione generata automaticamente">
            <a:extLst>
              <a:ext uri="{FF2B5EF4-FFF2-40B4-BE49-F238E27FC236}">
                <a16:creationId xmlns:a16="http://schemas.microsoft.com/office/drawing/2014/main" id="{B3A5F0E3-96B5-3DBE-E255-1EC646B27F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8" y="1003300"/>
            <a:ext cx="4851400" cy="4851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1443" name="CasellaDiTesto 2">
            <a:extLst>
              <a:ext uri="{FF2B5EF4-FFF2-40B4-BE49-F238E27FC236}">
                <a16:creationId xmlns:a16="http://schemas.microsoft.com/office/drawing/2014/main" id="{B2C130B7-24AE-1FD5-4910-264D988CB4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1163" y="314325"/>
            <a:ext cx="2354262" cy="584200"/>
          </a:xfrm>
          <a:prstGeom prst="rect">
            <a:avLst/>
          </a:prstGeom>
          <a:noFill/>
          <a:ln w="38100">
            <a:solidFill>
              <a:srgbClr val="00934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3200" b="1">
                <a:solidFill>
                  <a:srgbClr val="008000"/>
                </a:solidFill>
                <a:latin typeface="Century Gothic" panose="020B0502020202020204" pitchFamily="34" charset="0"/>
              </a:rPr>
              <a:t>Giada</a:t>
            </a:r>
          </a:p>
        </p:txBody>
      </p:sp>
      <p:sp>
        <p:nvSpPr>
          <p:cNvPr id="61444" name="CasellaDiTesto 2">
            <a:extLst>
              <a:ext uri="{FF2B5EF4-FFF2-40B4-BE49-F238E27FC236}">
                <a16:creationId xmlns:a16="http://schemas.microsoft.com/office/drawing/2014/main" id="{FC3CE5A0-421A-DBF0-691F-D192225EC2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7363" y="331788"/>
            <a:ext cx="2352675" cy="584200"/>
          </a:xfrm>
          <a:prstGeom prst="rect">
            <a:avLst/>
          </a:prstGeom>
          <a:noFill/>
          <a:ln w="38100">
            <a:solidFill>
              <a:srgbClr val="00934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3200" b="1">
                <a:solidFill>
                  <a:srgbClr val="008000"/>
                </a:solidFill>
                <a:latin typeface="Century Gothic" panose="020B0502020202020204" pitchFamily="34" charset="0"/>
              </a:rPr>
              <a:t>Sandra</a:t>
            </a:r>
          </a:p>
        </p:txBody>
      </p:sp>
      <p:pic>
        <p:nvPicPr>
          <p:cNvPr id="61445" name="Immagine 1">
            <a:extLst>
              <a:ext uri="{FF2B5EF4-FFF2-40B4-BE49-F238E27FC236}">
                <a16:creationId xmlns:a16="http://schemas.microsoft.com/office/drawing/2014/main" id="{C9C446C2-8662-D08D-85A8-0C6DAAED9A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-211"/>
          <a:stretch>
            <a:fillRect/>
          </a:stretch>
        </p:blipFill>
        <p:spPr bwMode="auto">
          <a:xfrm>
            <a:off x="6770688" y="1003300"/>
            <a:ext cx="4865687" cy="485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CasellaDiTesto 2">
            <a:extLst>
              <a:ext uri="{FF2B5EF4-FFF2-40B4-BE49-F238E27FC236}">
                <a16:creationId xmlns:a16="http://schemas.microsoft.com/office/drawing/2014/main" id="{7F9BD683-6F91-F07B-5533-3CD05EE595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1163" y="314325"/>
            <a:ext cx="2354262" cy="584200"/>
          </a:xfrm>
          <a:prstGeom prst="rect">
            <a:avLst/>
          </a:prstGeom>
          <a:noFill/>
          <a:ln w="38100">
            <a:solidFill>
              <a:srgbClr val="00934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3200" b="1">
                <a:solidFill>
                  <a:srgbClr val="008000"/>
                </a:solidFill>
                <a:latin typeface="Century Gothic" panose="020B0502020202020204" pitchFamily="34" charset="0"/>
              </a:rPr>
              <a:t>Andrea</a:t>
            </a:r>
          </a:p>
        </p:txBody>
      </p:sp>
      <p:sp>
        <p:nvSpPr>
          <p:cNvPr id="62467" name="CasellaDiTesto 2">
            <a:extLst>
              <a:ext uri="{FF2B5EF4-FFF2-40B4-BE49-F238E27FC236}">
                <a16:creationId xmlns:a16="http://schemas.microsoft.com/office/drawing/2014/main" id="{73EABC2B-6BF9-08DC-208C-A2D81B14D8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2300" y="257175"/>
            <a:ext cx="2354263" cy="585788"/>
          </a:xfrm>
          <a:prstGeom prst="rect">
            <a:avLst/>
          </a:prstGeom>
          <a:noFill/>
          <a:ln w="38100">
            <a:solidFill>
              <a:srgbClr val="00934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3200" b="1">
                <a:solidFill>
                  <a:srgbClr val="008000"/>
                </a:solidFill>
                <a:latin typeface="Century Gothic" panose="020B0502020202020204" pitchFamily="34" charset="0"/>
              </a:rPr>
              <a:t>Gabriele</a:t>
            </a:r>
          </a:p>
        </p:txBody>
      </p:sp>
      <p:pic>
        <p:nvPicPr>
          <p:cNvPr id="62468" name="Immagine 5">
            <a:extLst>
              <a:ext uri="{FF2B5EF4-FFF2-40B4-BE49-F238E27FC236}">
                <a16:creationId xmlns:a16="http://schemas.microsoft.com/office/drawing/2014/main" id="{F15DB441-9E38-57FE-1CC9-AA11BF695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8" y="1027113"/>
            <a:ext cx="5232400" cy="523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9" name="Immagine 3">
            <a:extLst>
              <a:ext uri="{FF2B5EF4-FFF2-40B4-BE49-F238E27FC236}">
                <a16:creationId xmlns:a16="http://schemas.microsoft.com/office/drawing/2014/main" id="{F15F33A0-5C5E-242F-014C-BF7EDB875A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163" y="1150938"/>
            <a:ext cx="6338887" cy="457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CasellaDiTesto 2">
            <a:extLst>
              <a:ext uri="{FF2B5EF4-FFF2-40B4-BE49-F238E27FC236}">
                <a16:creationId xmlns:a16="http://schemas.microsoft.com/office/drawing/2014/main" id="{2C4C68F2-62D0-A427-80B6-9957DDFF91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1550" y="314325"/>
            <a:ext cx="2354263" cy="584200"/>
          </a:xfrm>
          <a:prstGeom prst="rect">
            <a:avLst/>
          </a:prstGeom>
          <a:noFill/>
          <a:ln w="38100">
            <a:solidFill>
              <a:srgbClr val="00934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3200" b="1">
                <a:solidFill>
                  <a:srgbClr val="008000"/>
                </a:solidFill>
                <a:latin typeface="Century Gothic" panose="020B0502020202020204" pitchFamily="34" charset="0"/>
              </a:rPr>
              <a:t>Davide</a:t>
            </a:r>
          </a:p>
        </p:txBody>
      </p:sp>
      <p:sp>
        <p:nvSpPr>
          <p:cNvPr id="63491" name="CasellaDiTesto 2">
            <a:extLst>
              <a:ext uri="{FF2B5EF4-FFF2-40B4-BE49-F238E27FC236}">
                <a16:creationId xmlns:a16="http://schemas.microsoft.com/office/drawing/2014/main" id="{C3128B48-C21A-8EEE-B6FE-2B578265C2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5875" y="331788"/>
            <a:ext cx="2352675" cy="584200"/>
          </a:xfrm>
          <a:prstGeom prst="rect">
            <a:avLst/>
          </a:prstGeom>
          <a:noFill/>
          <a:ln w="38100">
            <a:solidFill>
              <a:srgbClr val="00934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3200" b="1">
                <a:solidFill>
                  <a:srgbClr val="008000"/>
                </a:solidFill>
                <a:latin typeface="Century Gothic" panose="020B0502020202020204" pitchFamily="34" charset="0"/>
              </a:rPr>
              <a:t>Aurelian</a:t>
            </a:r>
          </a:p>
        </p:txBody>
      </p:sp>
      <p:pic>
        <p:nvPicPr>
          <p:cNvPr id="63492" name="Immagine 5">
            <a:extLst>
              <a:ext uri="{FF2B5EF4-FFF2-40B4-BE49-F238E27FC236}">
                <a16:creationId xmlns:a16="http://schemas.microsoft.com/office/drawing/2014/main" id="{ED5ADC6D-6870-CBC0-F9E6-15E50704B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0450" y="1200150"/>
            <a:ext cx="1603375" cy="516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3" name="Immagine 6">
            <a:extLst>
              <a:ext uri="{FF2B5EF4-FFF2-40B4-BE49-F238E27FC236}">
                <a16:creationId xmlns:a16="http://schemas.microsoft.com/office/drawing/2014/main" id="{E66E8CB0-8D6A-7F36-9CCF-43820A636B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8613" y="1200150"/>
            <a:ext cx="1889125" cy="516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4" name="Immagine 1">
            <a:extLst>
              <a:ext uri="{FF2B5EF4-FFF2-40B4-BE49-F238E27FC236}">
                <a16:creationId xmlns:a16="http://schemas.microsoft.com/office/drawing/2014/main" id="{5A660B37-1924-3554-175C-975C9E3663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3" y="1200150"/>
            <a:ext cx="5160962" cy="516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CasellaDiTesto 2">
            <a:extLst>
              <a:ext uri="{FF2B5EF4-FFF2-40B4-BE49-F238E27FC236}">
                <a16:creationId xmlns:a16="http://schemas.microsoft.com/office/drawing/2014/main" id="{2A630BE9-6496-3D28-203A-D280E225CE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314325"/>
            <a:ext cx="2354263" cy="584200"/>
          </a:xfrm>
          <a:prstGeom prst="rect">
            <a:avLst/>
          </a:prstGeom>
          <a:noFill/>
          <a:ln w="38100">
            <a:solidFill>
              <a:srgbClr val="00934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3200" b="1">
                <a:solidFill>
                  <a:srgbClr val="008000"/>
                </a:solidFill>
                <a:latin typeface="Century Gothic" panose="020B0502020202020204" pitchFamily="34" charset="0"/>
              </a:rPr>
              <a:t>Francesco</a:t>
            </a:r>
          </a:p>
        </p:txBody>
      </p:sp>
      <p:sp>
        <p:nvSpPr>
          <p:cNvPr id="64515" name="CasellaDiTesto 2">
            <a:extLst>
              <a:ext uri="{FF2B5EF4-FFF2-40B4-BE49-F238E27FC236}">
                <a16:creationId xmlns:a16="http://schemas.microsoft.com/office/drawing/2014/main" id="{686A6703-6203-7134-0A29-E4E5540BDA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4038" y="276225"/>
            <a:ext cx="2354262" cy="585788"/>
          </a:xfrm>
          <a:prstGeom prst="rect">
            <a:avLst/>
          </a:prstGeom>
          <a:noFill/>
          <a:ln w="38100">
            <a:solidFill>
              <a:srgbClr val="00934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3200" b="1">
                <a:solidFill>
                  <a:srgbClr val="008000"/>
                </a:solidFill>
                <a:latin typeface="Century Gothic" panose="020B0502020202020204" pitchFamily="34" charset="0"/>
              </a:rPr>
              <a:t>Cristian</a:t>
            </a:r>
          </a:p>
        </p:txBody>
      </p:sp>
      <p:pic>
        <p:nvPicPr>
          <p:cNvPr id="64516" name="Immagine 1">
            <a:extLst>
              <a:ext uri="{FF2B5EF4-FFF2-40B4-BE49-F238E27FC236}">
                <a16:creationId xmlns:a16="http://schemas.microsoft.com/office/drawing/2014/main" id="{08C53781-3DF7-63F5-A2CB-4F80A7C9E2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25" y="1936750"/>
            <a:ext cx="5538788" cy="299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7" name="Immagine 2">
            <a:extLst>
              <a:ext uri="{FF2B5EF4-FFF2-40B4-BE49-F238E27FC236}">
                <a16:creationId xmlns:a16="http://schemas.microsoft.com/office/drawing/2014/main" id="{7E847700-257F-36F3-4E68-D2674F92E3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913" y="1243013"/>
            <a:ext cx="5289550" cy="484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CasellaDiTesto 2">
            <a:extLst>
              <a:ext uri="{FF2B5EF4-FFF2-40B4-BE49-F238E27FC236}">
                <a16:creationId xmlns:a16="http://schemas.microsoft.com/office/drawing/2014/main" id="{F645AD54-1315-5C37-966C-769D4AF0EB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0063" y="196850"/>
            <a:ext cx="2354262" cy="584200"/>
          </a:xfrm>
          <a:prstGeom prst="rect">
            <a:avLst/>
          </a:prstGeom>
          <a:noFill/>
          <a:ln w="38100">
            <a:solidFill>
              <a:srgbClr val="00934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3200" b="1">
                <a:solidFill>
                  <a:srgbClr val="008000"/>
                </a:solidFill>
                <a:latin typeface="Century Gothic" panose="020B0502020202020204" pitchFamily="34" charset="0"/>
              </a:rPr>
              <a:t>Igor</a:t>
            </a:r>
          </a:p>
        </p:txBody>
      </p:sp>
      <p:pic>
        <p:nvPicPr>
          <p:cNvPr id="65539" name="Immagine 5">
            <a:extLst>
              <a:ext uri="{FF2B5EF4-FFF2-40B4-BE49-F238E27FC236}">
                <a16:creationId xmlns:a16="http://schemas.microsoft.com/office/drawing/2014/main" id="{B0A97B74-BBD8-3857-1609-DDD59F328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3" y="977900"/>
            <a:ext cx="5324475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0" name="CasellaDiTesto 2">
            <a:extLst>
              <a:ext uri="{FF2B5EF4-FFF2-40B4-BE49-F238E27FC236}">
                <a16:creationId xmlns:a16="http://schemas.microsoft.com/office/drawing/2014/main" id="{958346F1-830A-5E7F-13B2-959F337C31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5875" y="292100"/>
            <a:ext cx="2352675" cy="584200"/>
          </a:xfrm>
          <a:prstGeom prst="rect">
            <a:avLst/>
          </a:prstGeom>
          <a:noFill/>
          <a:ln w="38100">
            <a:solidFill>
              <a:srgbClr val="00934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3200" b="1">
                <a:solidFill>
                  <a:srgbClr val="008000"/>
                </a:solidFill>
                <a:latin typeface="Century Gothic" panose="020B0502020202020204" pitchFamily="34" charset="0"/>
              </a:rPr>
              <a:t>Andrea</a:t>
            </a:r>
          </a:p>
        </p:txBody>
      </p:sp>
      <p:pic>
        <p:nvPicPr>
          <p:cNvPr id="65541" name="Immagine 7">
            <a:extLst>
              <a:ext uri="{FF2B5EF4-FFF2-40B4-BE49-F238E27FC236}">
                <a16:creationId xmlns:a16="http://schemas.microsoft.com/office/drawing/2014/main" id="{48C39839-12E2-67D2-F3ED-44838AC8A8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0575" y="1004888"/>
            <a:ext cx="5449888" cy="534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CasellaDiTesto 2">
            <a:extLst>
              <a:ext uri="{FF2B5EF4-FFF2-40B4-BE49-F238E27FC236}">
                <a16:creationId xmlns:a16="http://schemas.microsoft.com/office/drawing/2014/main" id="{8759D278-0C90-81A8-6037-0FF4E62FB5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4863" y="314325"/>
            <a:ext cx="2352675" cy="584200"/>
          </a:xfrm>
          <a:prstGeom prst="rect">
            <a:avLst/>
          </a:prstGeom>
          <a:noFill/>
          <a:ln w="38100">
            <a:solidFill>
              <a:srgbClr val="00934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3200" b="1">
                <a:solidFill>
                  <a:srgbClr val="008000"/>
                </a:solidFill>
                <a:latin typeface="Century Gothic" panose="020B0502020202020204" pitchFamily="34" charset="0"/>
              </a:rPr>
              <a:t>Michele</a:t>
            </a:r>
          </a:p>
        </p:txBody>
      </p:sp>
      <p:sp>
        <p:nvSpPr>
          <p:cNvPr id="66563" name="CasellaDiTesto 2">
            <a:extLst>
              <a:ext uri="{FF2B5EF4-FFF2-40B4-BE49-F238E27FC236}">
                <a16:creationId xmlns:a16="http://schemas.microsoft.com/office/drawing/2014/main" id="{B69D6C69-89F7-C454-999A-3DCD6B704A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5538" y="276225"/>
            <a:ext cx="2354262" cy="585788"/>
          </a:xfrm>
          <a:prstGeom prst="rect">
            <a:avLst/>
          </a:prstGeom>
          <a:noFill/>
          <a:ln w="38100">
            <a:solidFill>
              <a:srgbClr val="00934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3200" b="1">
                <a:solidFill>
                  <a:srgbClr val="008000"/>
                </a:solidFill>
                <a:latin typeface="Century Gothic" panose="020B0502020202020204" pitchFamily="34" charset="0"/>
              </a:rPr>
              <a:t>Gianluca</a:t>
            </a:r>
          </a:p>
        </p:txBody>
      </p:sp>
      <p:pic>
        <p:nvPicPr>
          <p:cNvPr id="66564" name="Immagine 1">
            <a:extLst>
              <a:ext uri="{FF2B5EF4-FFF2-40B4-BE49-F238E27FC236}">
                <a16:creationId xmlns:a16="http://schemas.microsoft.com/office/drawing/2014/main" id="{D1E657B9-A577-8585-3EC3-D104EF9063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3463" y="1241425"/>
            <a:ext cx="2274887" cy="455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5" name="Immagine 9">
            <a:extLst>
              <a:ext uri="{FF2B5EF4-FFF2-40B4-BE49-F238E27FC236}">
                <a16:creationId xmlns:a16="http://schemas.microsoft.com/office/drawing/2014/main" id="{12F82217-4415-CDB9-B658-A695B352D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8" y="1027113"/>
            <a:ext cx="4913312" cy="491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6" name="Immagine 10">
            <a:extLst>
              <a:ext uri="{FF2B5EF4-FFF2-40B4-BE49-F238E27FC236}">
                <a16:creationId xmlns:a16="http://schemas.microsoft.com/office/drawing/2014/main" id="{20CD2CB8-28B9-BFA0-16ED-961DCD180D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688" y="1241425"/>
            <a:ext cx="2365375" cy="455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CasellaDiTesto 2">
            <a:extLst>
              <a:ext uri="{FF2B5EF4-FFF2-40B4-BE49-F238E27FC236}">
                <a16:creationId xmlns:a16="http://schemas.microsoft.com/office/drawing/2014/main" id="{5FA4C7FC-E77C-5CA1-DF54-E856384CC0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4863" y="314325"/>
            <a:ext cx="2352675" cy="584200"/>
          </a:xfrm>
          <a:prstGeom prst="rect">
            <a:avLst/>
          </a:prstGeom>
          <a:noFill/>
          <a:ln w="38100">
            <a:solidFill>
              <a:srgbClr val="00934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3200" b="1">
                <a:solidFill>
                  <a:srgbClr val="008000"/>
                </a:solidFill>
                <a:latin typeface="Century Gothic" panose="020B0502020202020204" pitchFamily="34" charset="0"/>
              </a:rPr>
              <a:t>Marco</a:t>
            </a:r>
          </a:p>
        </p:txBody>
      </p:sp>
      <p:pic>
        <p:nvPicPr>
          <p:cNvPr id="67587" name="Immagine 1">
            <a:extLst>
              <a:ext uri="{FF2B5EF4-FFF2-40B4-BE49-F238E27FC236}">
                <a16:creationId xmlns:a16="http://schemas.microsoft.com/office/drawing/2014/main" id="{D18E3FCC-64E7-547B-0346-6CD2E582EE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1192213"/>
            <a:ext cx="6223000" cy="494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8" name="CasellaDiTesto 2">
            <a:extLst>
              <a:ext uri="{FF2B5EF4-FFF2-40B4-BE49-F238E27FC236}">
                <a16:creationId xmlns:a16="http://schemas.microsoft.com/office/drawing/2014/main" id="{9FB37190-4526-1E22-150B-34F96863FD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2300" y="257175"/>
            <a:ext cx="2354263" cy="585788"/>
          </a:xfrm>
          <a:prstGeom prst="rect">
            <a:avLst/>
          </a:prstGeom>
          <a:noFill/>
          <a:ln w="38100">
            <a:solidFill>
              <a:srgbClr val="00934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3200" b="1">
                <a:solidFill>
                  <a:srgbClr val="008000"/>
                </a:solidFill>
                <a:latin typeface="Century Gothic" panose="020B0502020202020204" pitchFamily="34" charset="0"/>
              </a:rPr>
              <a:t>Angelo</a:t>
            </a:r>
          </a:p>
        </p:txBody>
      </p:sp>
      <p:pic>
        <p:nvPicPr>
          <p:cNvPr id="67589" name="Immagine 6">
            <a:extLst>
              <a:ext uri="{FF2B5EF4-FFF2-40B4-BE49-F238E27FC236}">
                <a16:creationId xmlns:a16="http://schemas.microsoft.com/office/drawing/2014/main" id="{83B22819-4C50-43C3-8D1A-C2BC196C41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1174750"/>
            <a:ext cx="4922838" cy="492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AF34C854-0AA8-E098-A152-5D975F5CA6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6630988" y="1220788"/>
            <a:ext cx="4219575" cy="4746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68611" name="Gruppo 1">
            <a:extLst>
              <a:ext uri="{FF2B5EF4-FFF2-40B4-BE49-F238E27FC236}">
                <a16:creationId xmlns:a16="http://schemas.microsoft.com/office/drawing/2014/main" id="{0EB380C5-38A8-970B-3C57-59EE2580E5F5}"/>
              </a:ext>
            </a:extLst>
          </p:cNvPr>
          <p:cNvGrpSpPr>
            <a:grpSpLocks/>
          </p:cNvGrpSpPr>
          <p:nvPr/>
        </p:nvGrpSpPr>
        <p:grpSpPr bwMode="auto">
          <a:xfrm>
            <a:off x="508000" y="1220788"/>
            <a:ext cx="5486400" cy="4287837"/>
            <a:chOff x="22991" y="915565"/>
            <a:chExt cx="4114398" cy="3215506"/>
          </a:xfrm>
        </p:grpSpPr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2FD6D576-C46A-51C3-BE1F-291C75C6D8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/>
            <a:stretch/>
          </p:blipFill>
          <p:spPr>
            <a:xfrm>
              <a:off x="22991" y="915565"/>
              <a:ext cx="1740524" cy="321550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E3BF73C6-0064-EA5A-8CF5-0303327DD7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/>
            <a:stretch/>
          </p:blipFill>
          <p:spPr>
            <a:xfrm>
              <a:off x="1836136" y="915565"/>
              <a:ext cx="2301253" cy="321550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68612" name="CasellaDiTesto 2">
            <a:extLst>
              <a:ext uri="{FF2B5EF4-FFF2-40B4-BE49-F238E27FC236}">
                <a16:creationId xmlns:a16="http://schemas.microsoft.com/office/drawing/2014/main" id="{17905244-905F-5D50-5B6F-647AD002D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4863" y="314325"/>
            <a:ext cx="2352675" cy="584200"/>
          </a:xfrm>
          <a:prstGeom prst="rect">
            <a:avLst/>
          </a:prstGeom>
          <a:noFill/>
          <a:ln w="38100">
            <a:solidFill>
              <a:srgbClr val="00934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3200" b="1">
                <a:solidFill>
                  <a:srgbClr val="008000"/>
                </a:solidFill>
                <a:latin typeface="Century Gothic" panose="020B0502020202020204" pitchFamily="34" charset="0"/>
              </a:rPr>
              <a:t>Roberto</a:t>
            </a:r>
          </a:p>
        </p:txBody>
      </p:sp>
      <p:sp>
        <p:nvSpPr>
          <p:cNvPr id="68613" name="CasellaDiTesto 2">
            <a:extLst>
              <a:ext uri="{FF2B5EF4-FFF2-40B4-BE49-F238E27FC236}">
                <a16:creationId xmlns:a16="http://schemas.microsoft.com/office/drawing/2014/main" id="{F8CDB463-7027-67F9-01C8-3E1CA59461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5538" y="276225"/>
            <a:ext cx="2354262" cy="585788"/>
          </a:xfrm>
          <a:prstGeom prst="rect">
            <a:avLst/>
          </a:prstGeom>
          <a:noFill/>
          <a:ln w="38100">
            <a:solidFill>
              <a:srgbClr val="00934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3200" b="1">
                <a:solidFill>
                  <a:srgbClr val="008000"/>
                </a:solidFill>
                <a:latin typeface="Century Gothic" panose="020B0502020202020204" pitchFamily="34" charset="0"/>
              </a:rPr>
              <a:t>Salvatore</a:t>
            </a: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CasellaDiTesto 2">
            <a:extLst>
              <a:ext uri="{FF2B5EF4-FFF2-40B4-BE49-F238E27FC236}">
                <a16:creationId xmlns:a16="http://schemas.microsoft.com/office/drawing/2014/main" id="{506CE184-078A-CC75-F7B3-2E260C28D6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4863" y="314325"/>
            <a:ext cx="2352675" cy="584200"/>
          </a:xfrm>
          <a:prstGeom prst="rect">
            <a:avLst/>
          </a:prstGeom>
          <a:noFill/>
          <a:ln w="38100">
            <a:solidFill>
              <a:srgbClr val="00934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3200" b="1">
                <a:solidFill>
                  <a:srgbClr val="008000"/>
                </a:solidFill>
                <a:latin typeface="Century Gothic" panose="020B0502020202020204" pitchFamily="34" charset="0"/>
              </a:rPr>
              <a:t>Denis</a:t>
            </a:r>
          </a:p>
        </p:txBody>
      </p:sp>
      <p:sp>
        <p:nvSpPr>
          <p:cNvPr id="69635" name="CasellaDiTesto 2">
            <a:extLst>
              <a:ext uri="{FF2B5EF4-FFF2-40B4-BE49-F238E27FC236}">
                <a16:creationId xmlns:a16="http://schemas.microsoft.com/office/drawing/2014/main" id="{667B42CC-F6B0-4D03-ACA0-B037E6C8AE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5538" y="276225"/>
            <a:ext cx="2354262" cy="584200"/>
          </a:xfrm>
          <a:prstGeom prst="rect">
            <a:avLst/>
          </a:prstGeom>
          <a:noFill/>
          <a:ln w="38100">
            <a:solidFill>
              <a:srgbClr val="00934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3200" b="1">
                <a:solidFill>
                  <a:srgbClr val="008000"/>
                </a:solidFill>
                <a:latin typeface="Century Gothic" panose="020B0502020202020204" pitchFamily="34" charset="0"/>
              </a:rPr>
              <a:t>Simone</a:t>
            </a:r>
          </a:p>
        </p:txBody>
      </p:sp>
      <p:pic>
        <p:nvPicPr>
          <p:cNvPr id="69636" name="Immagine 7">
            <a:extLst>
              <a:ext uri="{FF2B5EF4-FFF2-40B4-BE49-F238E27FC236}">
                <a16:creationId xmlns:a16="http://schemas.microsoft.com/office/drawing/2014/main" id="{66CC836E-190E-E786-8A0B-BCE073E26B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042988"/>
            <a:ext cx="5119688" cy="502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7" name="Immagine 1">
            <a:extLst>
              <a:ext uri="{FF2B5EF4-FFF2-40B4-BE49-F238E27FC236}">
                <a16:creationId xmlns:a16="http://schemas.microsoft.com/office/drawing/2014/main" id="{E9DBF201-D1B5-C7E2-03D1-3AEEB73039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1550" y="1042988"/>
            <a:ext cx="5610225" cy="502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2149" y="1407318"/>
            <a:ext cx="5391150" cy="4043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CasellaDiTesto 7"/>
          <p:cNvSpPr txBox="1"/>
          <p:nvPr/>
        </p:nvSpPr>
        <p:spPr>
          <a:xfrm>
            <a:off x="1919358" y="425230"/>
            <a:ext cx="8486634" cy="646331"/>
          </a:xfrm>
          <a:prstGeom prst="rect">
            <a:avLst/>
          </a:prstGeom>
          <a:solidFill>
            <a:srgbClr val="FF006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>
                <a:solidFill>
                  <a:schemeClr val="bg1"/>
                </a:solidFill>
                <a:latin typeface="High Tower Text" panose="02040502050506030303" pitchFamily="18" charset="0"/>
              </a:rPr>
              <a:t>E ORA TOGLIAMO LA MASCHERA</a:t>
            </a:r>
          </a:p>
        </p:txBody>
      </p:sp>
      <p:sp>
        <p:nvSpPr>
          <p:cNvPr id="4" name="Segnaposto contenuto 3"/>
          <p:cNvSpPr txBox="1">
            <a:spLocks/>
          </p:cNvSpPr>
          <p:nvPr/>
        </p:nvSpPr>
        <p:spPr>
          <a:xfrm>
            <a:off x="298988" y="2116515"/>
            <a:ext cx="5473161" cy="5885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  <a:defRPr/>
            </a:pPr>
            <a:r>
              <a:rPr lang="it-IT" sz="3600" dirty="0">
                <a:ln w="12700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Inumidisci la maschera </a:t>
            </a: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it-IT" sz="3600" dirty="0">
                <a:ln w="12700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e sciacqua abbondantemente aiutandoti con la spugnetta</a:t>
            </a:r>
            <a:endParaRPr lang="it-IT" sz="3600" dirty="0">
              <a:ln w="12700">
                <a:noFill/>
                <a:prstDash val="solid"/>
              </a:ln>
              <a:solidFill>
                <a:srgbClr val="006600"/>
              </a:solidFill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075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946" y="320200"/>
            <a:ext cx="1343000" cy="56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sellaDiTesto 7"/>
          <p:cNvSpPr txBox="1"/>
          <p:nvPr/>
        </p:nvSpPr>
        <p:spPr>
          <a:xfrm>
            <a:off x="1608309" y="369978"/>
            <a:ext cx="1008010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4000" b="1" dirty="0">
                <a:solidFill>
                  <a:srgbClr val="009900"/>
                </a:solidFill>
                <a:latin typeface="High Tower Text" panose="02040502050506030303" pitchFamily="18" charset="0"/>
                <a:ea typeface="Arimo" panose="020B0604020202020204" pitchFamily="34" charset="0"/>
                <a:cs typeface="Arimo" panose="020B0604020202020204" pitchFamily="34" charset="0"/>
              </a:rPr>
              <a:t>Tonico energizzante a base di Erbe</a:t>
            </a:r>
          </a:p>
        </p:txBody>
      </p:sp>
      <p:sp>
        <p:nvSpPr>
          <p:cNvPr id="34826" name="CasellaDiTesto 11"/>
          <p:cNvSpPr txBox="1">
            <a:spLocks noChangeArrowheads="1"/>
          </p:cNvSpPr>
          <p:nvPr/>
        </p:nvSpPr>
        <p:spPr bwMode="auto">
          <a:xfrm>
            <a:off x="2054680" y="1178237"/>
            <a:ext cx="950391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t-IT" sz="24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Prepara la pelle a ricevere le creme, ad attenuare gonfiori e rossori,</a:t>
            </a:r>
          </a:p>
          <a:p>
            <a:r>
              <a:rPr lang="it-IT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e a p</a:t>
            </a:r>
            <a:r>
              <a:rPr lang="it-IT" sz="24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roteggerla dagli sbalzi di temperatura. </a:t>
            </a:r>
            <a:br>
              <a:rPr lang="it-IT" sz="24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</a:br>
            <a:r>
              <a:rPr lang="it-IT" sz="24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E’ un ottimo dopobarba per l’uomo…</a:t>
            </a:r>
          </a:p>
          <a:p>
            <a:endParaRPr lang="it-IT" sz="2400" b="0" dirty="0">
              <a:solidFill>
                <a:schemeClr val="tx1">
                  <a:lumMod val="85000"/>
                  <a:lumOff val="15000"/>
                </a:schemeClr>
              </a:solidFill>
              <a:latin typeface="High Tower Text" panose="02040502050506030303" pitchFamily="18" charset="0"/>
            </a:endParaRPr>
          </a:p>
          <a:p>
            <a:endParaRPr lang="it-IT" altLang="it-IT" sz="2400" dirty="0">
              <a:solidFill>
                <a:schemeClr val="tx1">
                  <a:lumMod val="85000"/>
                  <a:lumOff val="15000"/>
                </a:schemeClr>
              </a:solidFill>
              <a:latin typeface="High Tower Text" panose="02040502050506030303" pitchFamily="18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2184508" y="4762679"/>
            <a:ext cx="4791058" cy="1231106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igh Tower Text" panose="02040502050506030303" pitchFamily="18" charset="0"/>
              </a:rPr>
              <a:t>Formula esclusiva con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High Tower Text" panose="02040502050506030303" pitchFamily="18" charset="0"/>
              </a:rPr>
              <a:t>Vitamina B³, vitamine antiossidanti C ed E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High Tower Text" panose="02040502050506030303" pitchFamily="18" charset="0"/>
              </a:rPr>
              <a:t>Aloe vera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High Tower Text" panose="02040502050506030303" pitchFamily="18" charset="0"/>
              </a:rPr>
              <a:t>Allume di potassio</a:t>
            </a:r>
          </a:p>
        </p:txBody>
      </p:sp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3102" y="1178237"/>
            <a:ext cx="1162050" cy="397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Ovale 13"/>
          <p:cNvSpPr/>
          <p:nvPr/>
        </p:nvSpPr>
        <p:spPr>
          <a:xfrm>
            <a:off x="2328990" y="602443"/>
            <a:ext cx="1416106" cy="431800"/>
          </a:xfrm>
          <a:prstGeom prst="ellipse">
            <a:avLst/>
          </a:prstGeom>
          <a:noFill/>
          <a:ln w="38100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sz="1600">
              <a:solidFill>
                <a:srgbClr val="CC3300"/>
              </a:solidFill>
              <a:latin typeface="High Tower Text" panose="02040502050506030303" pitchFamily="18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2667804" y="41535"/>
            <a:ext cx="78047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600" b="1" dirty="0">
                <a:solidFill>
                  <a:srgbClr val="009900"/>
                </a:solidFill>
                <a:effectLst>
                  <a:reflection blurRad="6350" stA="55000" endA="300" endPos="45500" dir="5400000" sy="-100000" algn="bl" rotWithShape="0"/>
                </a:effectLst>
                <a:latin typeface="Tw Cen MT Condensed" panose="020B0606020104020203" pitchFamily="34" charset="0"/>
                <a:ea typeface="Arimo" panose="020B0604020202020204" pitchFamily="34" charset="0"/>
                <a:cs typeface="Arimo" panose="020B0604020202020204" pitchFamily="34" charset="0"/>
              </a:rPr>
              <a:t>2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7" r="11495"/>
          <a:stretch/>
        </p:blipFill>
        <p:spPr>
          <a:xfrm>
            <a:off x="475118" y="253938"/>
            <a:ext cx="1579562" cy="14380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CasellaDiTesto 10"/>
          <p:cNvSpPr txBox="1"/>
          <p:nvPr/>
        </p:nvSpPr>
        <p:spPr>
          <a:xfrm>
            <a:off x="2077774" y="2794981"/>
            <a:ext cx="79297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2400" u="sng" dirty="0">
                <a:solidFill>
                  <a:srgbClr val="006600"/>
                </a:solidFill>
                <a:latin typeface="High Tower Text" panose="02040502050506030303" pitchFamily="18" charset="0"/>
              </a:rPr>
              <a:t>Come e quando si utilizza? </a:t>
            </a:r>
          </a:p>
          <a:p>
            <a:pPr marL="342900" indent="-342900">
              <a:buFont typeface="Wingdings" panose="05000000000000000000" pitchFamily="2" charset="2"/>
              <a:buChar char="q"/>
              <a:defRPr/>
            </a:pPr>
            <a:r>
              <a:rPr lang="it-IT" sz="2400" dirty="0">
                <a:solidFill>
                  <a:srgbClr val="006600"/>
                </a:solidFill>
                <a:latin typeface="High Tower Text" panose="02040502050506030303" pitchFamily="18" charset="0"/>
              </a:rPr>
              <a:t>Spruzzare sul viso e lasciare asciugare picchiettando leggermente con le dita</a:t>
            </a:r>
          </a:p>
          <a:p>
            <a:pPr marL="342900" indent="-342900">
              <a:buFont typeface="Wingdings" panose="05000000000000000000" pitchFamily="2" charset="2"/>
              <a:buChar char="q"/>
              <a:defRPr/>
            </a:pPr>
            <a:r>
              <a:rPr lang="it-IT" sz="2400" dirty="0">
                <a:solidFill>
                  <a:srgbClr val="006600"/>
                </a:solidFill>
                <a:latin typeface="High Tower Text" panose="02040502050506030303" pitchFamily="18" charset="0"/>
              </a:rPr>
              <a:t>Utilizzare mattino e sera</a:t>
            </a:r>
          </a:p>
        </p:txBody>
      </p:sp>
    </p:spTree>
    <p:extLst>
      <p:ext uri="{BB962C8B-B14F-4D97-AF65-F5344CB8AC3E}">
        <p14:creationId xmlns:p14="http://schemas.microsoft.com/office/powerpoint/2010/main" val="16393802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459" y="377329"/>
            <a:ext cx="1350905" cy="5721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sellaDiTesto 7"/>
          <p:cNvSpPr txBox="1"/>
          <p:nvPr/>
        </p:nvSpPr>
        <p:spPr>
          <a:xfrm>
            <a:off x="4925122" y="389465"/>
            <a:ext cx="572162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4000" b="1" dirty="0">
                <a:solidFill>
                  <a:srgbClr val="CC3300"/>
                </a:solidFill>
                <a:latin typeface="High Tower Text" panose="02040502050506030303" pitchFamily="18" charset="0"/>
                <a:ea typeface="Arimo" panose="020B0604020202020204" pitchFamily="34" charset="0"/>
                <a:cs typeface="Arimo" panose="020B0604020202020204" pitchFamily="34" charset="0"/>
              </a:rPr>
              <a:t>Siero riduttore Rughe</a:t>
            </a:r>
          </a:p>
        </p:txBody>
      </p:sp>
      <p:sp>
        <p:nvSpPr>
          <p:cNvPr id="36874" name="CasellaDiTesto 11"/>
          <p:cNvSpPr txBox="1">
            <a:spLocks noChangeArrowheads="1"/>
          </p:cNvSpPr>
          <p:nvPr/>
        </p:nvSpPr>
        <p:spPr bwMode="auto">
          <a:xfrm>
            <a:off x="2290640" y="1296701"/>
            <a:ext cx="8369931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t-IT" altLang="it-IT" sz="2400" dirty="0">
                <a:solidFill>
                  <a:srgbClr val="262626"/>
                </a:solidFill>
                <a:latin typeface="High Tower Text" panose="02040502050506030303" pitchFamily="18" charset="0"/>
              </a:rPr>
              <a:t>Un siero per ogni ruga del viso, compreso il contorno occhi, </a:t>
            </a:r>
            <a:br>
              <a:rPr lang="it-IT" altLang="it-IT" sz="2400" dirty="0">
                <a:solidFill>
                  <a:srgbClr val="262626"/>
                </a:solidFill>
                <a:latin typeface="High Tower Text" panose="02040502050506030303" pitchFamily="18" charset="0"/>
              </a:rPr>
            </a:br>
            <a:r>
              <a:rPr lang="it-IT" altLang="it-IT" sz="2400" dirty="0">
                <a:solidFill>
                  <a:srgbClr val="262626"/>
                </a:solidFill>
                <a:latin typeface="High Tower Text" panose="02040502050506030303" pitchFamily="18" charset="0"/>
              </a:rPr>
              <a:t>che aiuta a ridurre le </a:t>
            </a:r>
            <a:r>
              <a:rPr lang="it-IT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High Tower Text" panose="02040502050506030303" pitchFamily="18" charset="0"/>
              </a:rPr>
              <a:t>linee sottili e le rughe di tutto il viso</a:t>
            </a:r>
            <a:br>
              <a:rPr lang="it-IT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High Tower Text" panose="02040502050506030303" pitchFamily="18" charset="0"/>
              </a:rPr>
            </a:br>
            <a:r>
              <a:rPr lang="it-IT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High Tower Text" panose="02040502050506030303" pitchFamily="18" charset="0"/>
              </a:rPr>
              <a:t>in </a:t>
            </a:r>
            <a:r>
              <a:rPr lang="it-IT" sz="2400" b="1" u="sng" dirty="0">
                <a:solidFill>
                  <a:srgbClr val="006600"/>
                </a:solidFill>
                <a:latin typeface="High Tower Text" panose="02040502050506030303" pitchFamily="18" charset="0"/>
              </a:rPr>
              <a:t>soli 7 giorni.</a:t>
            </a:r>
          </a:p>
          <a:p>
            <a:endParaRPr lang="it-IT" altLang="it-IT" sz="2400" dirty="0">
              <a:solidFill>
                <a:srgbClr val="262626"/>
              </a:solidFill>
              <a:latin typeface="High Tower Text" panose="02040502050506030303" pitchFamily="18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2316945" y="4867702"/>
            <a:ext cx="4848977" cy="1231106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Formula esclusiva con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Vitamina B³, vitamine antiossidanti C ed E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Aloe vera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Estratto di semi di castagna, peptidi</a:t>
            </a:r>
          </a:p>
        </p:txBody>
      </p:sp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8088" y="1340350"/>
            <a:ext cx="1247775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Ovale 13"/>
          <p:cNvSpPr/>
          <p:nvPr/>
        </p:nvSpPr>
        <p:spPr>
          <a:xfrm>
            <a:off x="2921499" y="681396"/>
            <a:ext cx="1306512" cy="431800"/>
          </a:xfrm>
          <a:prstGeom prst="ellipse">
            <a:avLst/>
          </a:prstGeom>
          <a:noFill/>
          <a:ln w="38100">
            <a:solidFill>
              <a:srgbClr val="CC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sz="1600">
              <a:solidFill>
                <a:srgbClr val="CC3300"/>
              </a:solidFill>
              <a:latin typeface="High Tower Text" panose="02040502050506030303" pitchFamily="18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3211121" y="120488"/>
            <a:ext cx="720076" cy="110799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6600" b="1" dirty="0">
                <a:solidFill>
                  <a:srgbClr val="CC3300"/>
                </a:solidFill>
                <a:effectLst>
                  <a:reflection blurRad="6350" stA="55000" endA="300" endPos="45500" dir="5400000" sy="-100000" algn="bl" rotWithShape="0"/>
                </a:effectLst>
                <a:latin typeface="Tw Cen MT Condensed" panose="020B0606020104020203" pitchFamily="34" charset="0"/>
                <a:ea typeface="Arimo" panose="020B0604020202020204" pitchFamily="34" charset="0"/>
                <a:cs typeface="Arimo" panose="020B0604020202020204" pitchFamily="34" charset="0"/>
              </a:rPr>
              <a:t>3</a:t>
            </a:r>
          </a:p>
        </p:txBody>
      </p:sp>
      <p:pic>
        <p:nvPicPr>
          <p:cNvPr id="16" name="Picture 9" descr="Chirurgia_estetic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8207" y="305613"/>
            <a:ext cx="1506181" cy="1914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CasellaDiTesto 10"/>
          <p:cNvSpPr txBox="1"/>
          <p:nvPr/>
        </p:nvSpPr>
        <p:spPr>
          <a:xfrm>
            <a:off x="2466222" y="2866361"/>
            <a:ext cx="669701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2400" u="sng" dirty="0">
                <a:solidFill>
                  <a:srgbClr val="006600"/>
                </a:solidFill>
                <a:latin typeface="High Tower Text" panose="02040502050506030303" pitchFamily="18" charset="0"/>
              </a:rPr>
              <a:t>Come e quando si utilizza?</a:t>
            </a:r>
          </a:p>
          <a:p>
            <a:pPr marL="342900" indent="-342900">
              <a:buFont typeface="Wingdings" panose="05000000000000000000" pitchFamily="2" charset="2"/>
              <a:buChar char="q"/>
              <a:defRPr/>
            </a:pPr>
            <a:r>
              <a:rPr lang="it-IT" sz="2400" dirty="0">
                <a:solidFill>
                  <a:srgbClr val="006600"/>
                </a:solidFill>
                <a:latin typeface="High Tower Text" panose="02040502050506030303" pitchFamily="18" charset="0"/>
              </a:rPr>
              <a:t>Stendere sul viso, compreso il contorno occhi</a:t>
            </a:r>
          </a:p>
          <a:p>
            <a:pPr marL="342900" indent="-342900">
              <a:buFont typeface="Wingdings" panose="05000000000000000000" pitchFamily="2" charset="2"/>
              <a:buChar char="q"/>
              <a:defRPr/>
            </a:pPr>
            <a:r>
              <a:rPr lang="it-IT" sz="2400" dirty="0">
                <a:solidFill>
                  <a:srgbClr val="006600"/>
                </a:solidFill>
                <a:latin typeface="High Tower Text" panose="02040502050506030303" pitchFamily="18" charset="0"/>
              </a:rPr>
              <a:t>Utilizzare mattino e sera</a:t>
            </a:r>
          </a:p>
        </p:txBody>
      </p:sp>
    </p:spTree>
    <p:extLst>
      <p:ext uri="{BB962C8B-B14F-4D97-AF65-F5344CB8AC3E}">
        <p14:creationId xmlns:p14="http://schemas.microsoft.com/office/powerpoint/2010/main" val="16379943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385" y="434333"/>
            <a:ext cx="1363146" cy="5773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sellaDiTesto 7"/>
          <p:cNvSpPr txBox="1"/>
          <p:nvPr/>
        </p:nvSpPr>
        <p:spPr>
          <a:xfrm>
            <a:off x="2927649" y="398705"/>
            <a:ext cx="89993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4000" b="1" dirty="0">
                <a:solidFill>
                  <a:srgbClr val="FF0066"/>
                </a:solidFill>
                <a:latin typeface="High Tower Text" panose="02040502050506030303" pitchFamily="18" charset="0"/>
                <a:ea typeface="Arimo" panose="020B0604020202020204" pitchFamily="34" charset="0"/>
                <a:cs typeface="Arimo" panose="020B0604020202020204" pitchFamily="34" charset="0"/>
              </a:rPr>
              <a:t>Gel contorno Occhi Rassodante</a:t>
            </a:r>
          </a:p>
        </p:txBody>
      </p:sp>
      <p:sp>
        <p:nvSpPr>
          <p:cNvPr id="37898" name="CasellaDiTesto 11"/>
          <p:cNvSpPr txBox="1">
            <a:spLocks noChangeArrowheads="1"/>
          </p:cNvSpPr>
          <p:nvPr/>
        </p:nvSpPr>
        <p:spPr bwMode="auto">
          <a:xfrm>
            <a:off x="2116971" y="1336950"/>
            <a:ext cx="935355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t-IT" altLang="it-IT" sz="2400" dirty="0">
                <a:solidFill>
                  <a:srgbClr val="262626"/>
                </a:solidFill>
                <a:latin typeface="High Tower Text" panose="02040502050506030303" pitchFamily="18" charset="0"/>
              </a:rPr>
              <a:t>Aiuta a migliorare l’aspetto della delicata area intorno agli occhi e </a:t>
            </a:r>
            <a:r>
              <a:rPr lang="it-IT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High Tower Text" panose="02040502050506030303" pitchFamily="18" charset="0"/>
              </a:rPr>
              <a:t>a ridurne il gonfiore (EFFETTO LIFTING)</a:t>
            </a:r>
          </a:p>
          <a:p>
            <a:endParaRPr lang="it-IT" altLang="it-IT" sz="2400" dirty="0">
              <a:solidFill>
                <a:srgbClr val="262626"/>
              </a:solidFill>
              <a:latin typeface="High Tower Text" panose="02040502050506030303" pitchFamily="18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2116971" y="4783641"/>
            <a:ext cx="4830815" cy="1231106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Formula esclusiva con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Vitamina B³, vitamine antiossidanti C ed E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Aloe vera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Estratto di cetriolo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2673" y="2079285"/>
            <a:ext cx="1368152" cy="3609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Ovale 14"/>
          <p:cNvSpPr/>
          <p:nvPr/>
        </p:nvSpPr>
        <p:spPr>
          <a:xfrm>
            <a:off x="3328988" y="677540"/>
            <a:ext cx="1306512" cy="431800"/>
          </a:xfrm>
          <a:prstGeom prst="ellipse">
            <a:avLst/>
          </a:prstGeom>
          <a:noFill/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sz="1600">
              <a:ln>
                <a:solidFill>
                  <a:srgbClr val="FF0066"/>
                </a:solidFill>
              </a:ln>
              <a:solidFill>
                <a:srgbClr val="CC3300"/>
              </a:solidFill>
              <a:latin typeface="High Tower Text" panose="02040502050506030303" pitchFamily="18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3618610" y="116632"/>
            <a:ext cx="720076" cy="110799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6600" b="1" dirty="0">
                <a:solidFill>
                  <a:srgbClr val="FF0066"/>
                </a:solidFill>
                <a:effectLst>
                  <a:reflection blurRad="6350" stA="55000" endA="300" endPos="45500" dir="5400000" sy="-100000" algn="bl" rotWithShape="0"/>
                </a:effectLst>
                <a:latin typeface="Tw Cen MT Condensed" panose="020B0606020104020203" pitchFamily="34" charset="0"/>
                <a:ea typeface="Arimo" panose="020B0604020202020204" pitchFamily="34" charset="0"/>
                <a:cs typeface="Arimo" panose="020B0604020202020204" pitchFamily="34" charset="0"/>
              </a:rPr>
              <a:t>4</a:t>
            </a:r>
          </a:p>
        </p:txBody>
      </p:sp>
      <p:pic>
        <p:nvPicPr>
          <p:cNvPr id="17" name="Picture 6" descr="http://www.nyl.it/upload/prodotti/profilo-1.jpg">
            <a:hlinkClick r:id="rId5"/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5" t="19491" r="10843" b="26843"/>
          <a:stretch/>
        </p:blipFill>
        <p:spPr bwMode="auto">
          <a:xfrm>
            <a:off x="454814" y="442839"/>
            <a:ext cx="1588827" cy="7817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sellaDiTesto 10"/>
          <p:cNvSpPr txBox="1"/>
          <p:nvPr/>
        </p:nvSpPr>
        <p:spPr>
          <a:xfrm>
            <a:off x="2116971" y="2568123"/>
            <a:ext cx="66970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2400" u="sng" dirty="0">
                <a:solidFill>
                  <a:srgbClr val="006600"/>
                </a:solidFill>
                <a:latin typeface="High Tower Text" panose="02040502050506030303" pitchFamily="18" charset="0"/>
              </a:rPr>
              <a:t>Come e quando si utilizza?</a:t>
            </a:r>
          </a:p>
          <a:p>
            <a:pPr marL="342900" indent="-342900">
              <a:buFont typeface="Wingdings" panose="05000000000000000000" pitchFamily="2" charset="2"/>
              <a:buChar char="q"/>
              <a:defRPr/>
            </a:pPr>
            <a:r>
              <a:rPr lang="it-IT" sz="2400" dirty="0">
                <a:solidFill>
                  <a:srgbClr val="006600"/>
                </a:solidFill>
                <a:latin typeface="High Tower Text" panose="02040502050506030303" pitchFamily="18" charset="0"/>
              </a:rPr>
              <a:t>Mettere una noce di gel sul dito anulare e picchiettare nella zona contorno occhi</a:t>
            </a:r>
          </a:p>
          <a:p>
            <a:pPr marL="342900" indent="-342900">
              <a:buFont typeface="Wingdings" panose="05000000000000000000" pitchFamily="2" charset="2"/>
              <a:buChar char="q"/>
              <a:defRPr/>
            </a:pPr>
            <a:r>
              <a:rPr lang="it-IT" sz="2400" dirty="0">
                <a:solidFill>
                  <a:srgbClr val="006600"/>
                </a:solidFill>
                <a:latin typeface="High Tower Text" panose="02040502050506030303" pitchFamily="18" charset="0"/>
              </a:rPr>
              <a:t>Utilizzare al mattino</a:t>
            </a:r>
          </a:p>
        </p:txBody>
      </p:sp>
    </p:spTree>
    <p:extLst>
      <p:ext uri="{BB962C8B-B14F-4D97-AF65-F5344CB8AC3E}">
        <p14:creationId xmlns:p14="http://schemas.microsoft.com/office/powerpoint/2010/main" val="37540783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78" y="353109"/>
            <a:ext cx="1353685" cy="5733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sellaDiTesto 7"/>
          <p:cNvSpPr txBox="1"/>
          <p:nvPr/>
        </p:nvSpPr>
        <p:spPr>
          <a:xfrm>
            <a:off x="2785139" y="279209"/>
            <a:ext cx="894050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4000" b="1" dirty="0">
                <a:solidFill>
                  <a:srgbClr val="0066FF"/>
                </a:solidFill>
                <a:latin typeface="High Tower Text" panose="02040502050506030303" pitchFamily="18" charset="0"/>
                <a:ea typeface="Arimo" panose="020B0604020202020204" pitchFamily="34" charset="0"/>
                <a:cs typeface="Arimo" panose="020B0604020202020204" pitchFamily="34" charset="0"/>
              </a:rPr>
              <a:t>Crema contorno Occhi Idratante</a:t>
            </a:r>
          </a:p>
        </p:txBody>
      </p:sp>
      <p:sp>
        <p:nvSpPr>
          <p:cNvPr id="38923" name="CasellaDiTesto 11"/>
          <p:cNvSpPr txBox="1">
            <a:spLocks noChangeArrowheads="1"/>
          </p:cNvSpPr>
          <p:nvPr/>
        </p:nvSpPr>
        <p:spPr bwMode="auto">
          <a:xfrm>
            <a:off x="2108401" y="1333427"/>
            <a:ext cx="921274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t-IT" altLang="it-IT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Aiuta a ridurre la comparsa di linee sottili e rughe intorno agli occhi, un’area più povera di ghiandole sebacee e sudoripare e quindi maggiormente soggetta a disidratazione.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108401" y="4547305"/>
            <a:ext cx="5232923" cy="1508105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Formula esclusiva con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Vitamina B³, vitamine antiossidanti C ed E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Aloe vera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Olio di macadamia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Estratto di cetriolo, peptide</a:t>
            </a:r>
          </a:p>
        </p:txBody>
      </p:sp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2560" y="2329329"/>
            <a:ext cx="1203879" cy="3233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Ovale 13"/>
          <p:cNvSpPr/>
          <p:nvPr/>
        </p:nvSpPr>
        <p:spPr>
          <a:xfrm>
            <a:off x="2384955" y="715324"/>
            <a:ext cx="1306512" cy="431800"/>
          </a:xfrm>
          <a:prstGeom prst="ellipse">
            <a:avLst/>
          </a:prstGeom>
          <a:noFill/>
          <a:ln w="38100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sz="1600">
              <a:ln>
                <a:solidFill>
                  <a:srgbClr val="FF0066"/>
                </a:solidFill>
              </a:ln>
              <a:solidFill>
                <a:srgbClr val="CC3300"/>
              </a:solidFill>
              <a:latin typeface="High Tower Text" panose="02040502050506030303" pitchFamily="18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2674577" y="154416"/>
            <a:ext cx="720076" cy="110799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6600" b="1" dirty="0">
                <a:solidFill>
                  <a:srgbClr val="0066FF"/>
                </a:solidFill>
                <a:effectLst>
                  <a:reflection blurRad="6350" stA="55000" endA="300" endPos="45500" dir="5400000" sy="-100000" algn="bl" rotWithShape="0"/>
                </a:effectLst>
                <a:latin typeface="Tw Cen MT Condensed" panose="020B0606020104020203" pitchFamily="34" charset="0"/>
                <a:ea typeface="Arimo" panose="020B0604020202020204" pitchFamily="34" charset="0"/>
                <a:cs typeface="Arimo" panose="020B0604020202020204" pitchFamily="34" charset="0"/>
              </a:rPr>
              <a:t>4</a:t>
            </a:r>
          </a:p>
        </p:txBody>
      </p:sp>
      <p:pic>
        <p:nvPicPr>
          <p:cNvPr id="16" name="Picture 6" descr="http://www.nyl.it/upload/prodotti/profilo-1.jpg">
            <a:hlinkClick r:id="rId5"/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5" t="19491" r="10843" b="26843"/>
          <a:stretch/>
        </p:blipFill>
        <p:spPr bwMode="auto">
          <a:xfrm>
            <a:off x="399598" y="327551"/>
            <a:ext cx="1588827" cy="7817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sellaDiTesto 10"/>
          <p:cNvSpPr txBox="1"/>
          <p:nvPr/>
        </p:nvSpPr>
        <p:spPr>
          <a:xfrm>
            <a:off x="2108401" y="2644170"/>
            <a:ext cx="66970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2400" u="sng" dirty="0">
                <a:solidFill>
                  <a:srgbClr val="006600"/>
                </a:solidFill>
                <a:latin typeface="High Tower Text" panose="02040502050506030303" pitchFamily="18" charset="0"/>
              </a:rPr>
              <a:t>Come e quando si utilizza?</a:t>
            </a:r>
          </a:p>
          <a:p>
            <a:pPr marL="342900" indent="-342900">
              <a:buFont typeface="Wingdings" panose="05000000000000000000" pitchFamily="2" charset="2"/>
              <a:buChar char="q"/>
              <a:defRPr/>
            </a:pPr>
            <a:r>
              <a:rPr lang="it-IT" sz="2400" dirty="0">
                <a:solidFill>
                  <a:srgbClr val="006600"/>
                </a:solidFill>
                <a:latin typeface="High Tower Text" panose="02040502050506030303" pitchFamily="18" charset="0"/>
              </a:rPr>
              <a:t>Mettere una noce di crema sul dito anulare e picchiettare nella zona contorno occhi</a:t>
            </a:r>
          </a:p>
          <a:p>
            <a:pPr marL="342900" indent="-342900">
              <a:buFont typeface="Wingdings" panose="05000000000000000000" pitchFamily="2" charset="2"/>
              <a:buChar char="q"/>
              <a:defRPr/>
            </a:pPr>
            <a:r>
              <a:rPr lang="it-IT" sz="2400" dirty="0">
                <a:solidFill>
                  <a:srgbClr val="006600"/>
                </a:solidFill>
                <a:latin typeface="High Tower Text" panose="02040502050506030303" pitchFamily="18" charset="0"/>
              </a:rPr>
              <a:t>Utilizzare alla sera</a:t>
            </a:r>
          </a:p>
        </p:txBody>
      </p:sp>
    </p:spTree>
    <p:extLst>
      <p:ext uri="{BB962C8B-B14F-4D97-AF65-F5344CB8AC3E}">
        <p14:creationId xmlns:p14="http://schemas.microsoft.com/office/powerpoint/2010/main" val="36434944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983" y="282580"/>
            <a:ext cx="1351500" cy="57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sellaDiTesto 7"/>
          <p:cNvSpPr txBox="1"/>
          <p:nvPr/>
        </p:nvSpPr>
        <p:spPr>
          <a:xfrm>
            <a:off x="2951385" y="423370"/>
            <a:ext cx="7488703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tabLst>
                <a:tab pos="2868613" algn="l"/>
              </a:tabLst>
              <a:defRPr/>
            </a:pPr>
            <a:r>
              <a:rPr lang="it-IT" sz="4000" b="1" dirty="0">
                <a:solidFill>
                  <a:srgbClr val="800000"/>
                </a:solidFill>
                <a:latin typeface="High Tower Text" panose="02040502050506030303" pitchFamily="18" charset="0"/>
                <a:ea typeface="Arimo" panose="020B0604020202020204" pitchFamily="34" charset="0"/>
                <a:cs typeface="Arimo" panose="020B0604020202020204" pitchFamily="34" charset="0"/>
              </a:rPr>
              <a:t>Crema giorno Idratante</a:t>
            </a:r>
          </a:p>
        </p:txBody>
      </p:sp>
      <p:sp>
        <p:nvSpPr>
          <p:cNvPr id="40970" name="CasellaDiTesto 11"/>
          <p:cNvSpPr txBox="1">
            <a:spLocks noChangeArrowheads="1"/>
          </p:cNvSpPr>
          <p:nvPr/>
        </p:nvSpPr>
        <p:spPr bwMode="auto">
          <a:xfrm>
            <a:off x="2218606" y="1253722"/>
            <a:ext cx="9459044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t-IT" altLang="it-IT" sz="2400" dirty="0">
                <a:solidFill>
                  <a:srgbClr val="262626"/>
                </a:solidFill>
                <a:latin typeface="High Tower Text" panose="02040502050506030303" pitchFamily="18" charset="0"/>
              </a:rPr>
              <a:t>Crema idratante per dare luminosità al viso e un colorito naturale. </a:t>
            </a:r>
            <a:br>
              <a:rPr lang="it-IT" altLang="it-IT" sz="2400" dirty="0">
                <a:solidFill>
                  <a:srgbClr val="262626"/>
                </a:solidFill>
                <a:latin typeface="High Tower Text" panose="02040502050506030303" pitchFamily="18" charset="0"/>
              </a:rPr>
            </a:br>
            <a:r>
              <a:rPr lang="it-IT" altLang="it-IT" sz="2400" dirty="0">
                <a:solidFill>
                  <a:srgbClr val="262626"/>
                </a:solidFill>
                <a:latin typeface="High Tower Text" panose="02040502050506030303" pitchFamily="18" charset="0"/>
              </a:rPr>
              <a:t>La pelle appare radiosa anche senza trucco.</a:t>
            </a:r>
            <a:r>
              <a:rPr lang="it-IT" sz="2400" b="1" dirty="0">
                <a:solidFill>
                  <a:prstClr val="black">
                    <a:lumMod val="85000"/>
                    <a:lumOff val="15000"/>
                  </a:prstClr>
                </a:solidFill>
                <a:latin typeface="High Tower Text" panose="02040502050506030303" pitchFamily="18" charset="0"/>
              </a:rPr>
              <a:t> </a:t>
            </a:r>
            <a:br>
              <a:rPr lang="it-IT" sz="2400" b="1" dirty="0">
                <a:solidFill>
                  <a:prstClr val="black">
                    <a:lumMod val="85000"/>
                    <a:lumOff val="15000"/>
                  </a:prstClr>
                </a:solidFill>
                <a:latin typeface="High Tower Text" panose="02040502050506030303" pitchFamily="18" charset="0"/>
              </a:rPr>
            </a:br>
            <a:r>
              <a:rPr lang="it-IT" sz="2400" b="1" dirty="0">
                <a:solidFill>
                  <a:prstClr val="black">
                    <a:lumMod val="85000"/>
                    <a:lumOff val="15000"/>
                  </a:prstClr>
                </a:solidFill>
                <a:latin typeface="High Tower Text" panose="02040502050506030303" pitchFamily="18" charset="0"/>
              </a:rPr>
              <a:t>Test clinici dimostrano un livello di idratazione della pelle </a:t>
            </a:r>
            <a:br>
              <a:rPr lang="it-IT" sz="2400" b="1" dirty="0">
                <a:solidFill>
                  <a:prstClr val="black">
                    <a:lumMod val="85000"/>
                    <a:lumOff val="15000"/>
                  </a:prstClr>
                </a:solidFill>
                <a:latin typeface="High Tower Text" panose="02040502050506030303" pitchFamily="18" charset="0"/>
              </a:rPr>
            </a:br>
            <a:r>
              <a:rPr lang="it-IT" sz="2400" b="1" dirty="0">
                <a:solidFill>
                  <a:prstClr val="black">
                    <a:lumMod val="85000"/>
                    <a:lumOff val="15000"/>
                  </a:prstClr>
                </a:solidFill>
                <a:latin typeface="High Tower Text" panose="02040502050506030303" pitchFamily="18" charset="0"/>
              </a:rPr>
              <a:t>raddoppiato per 8 ore</a:t>
            </a:r>
          </a:p>
          <a:p>
            <a:endParaRPr lang="it-IT" altLang="it-IT" sz="2400" dirty="0">
              <a:solidFill>
                <a:srgbClr val="262626"/>
              </a:solidFill>
              <a:latin typeface="High Tower Text" panose="02040502050506030303" pitchFamily="18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2181373" y="4221476"/>
            <a:ext cx="5186078" cy="1785104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Formula esclusiva con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Vitamina B³, vitamine antiossidanti C ed E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Aloe vera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Olio di semi di girasole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Estratto del fiore di </a:t>
            </a:r>
            <a:r>
              <a:rPr lang="it-IT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Spilanthes</a:t>
            </a:r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 </a:t>
            </a:r>
            <a:r>
              <a:rPr lang="it-IT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Acmella</a:t>
            </a:r>
            <a:endParaRPr lang="it-IT" dirty="0">
              <a:solidFill>
                <a:schemeClr val="tx1">
                  <a:lumMod val="85000"/>
                  <a:lumOff val="15000"/>
                </a:schemeClr>
              </a:solidFill>
              <a:latin typeface="High Tower Text" panose="02040502050506030303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Olio di macadamia, di oliva e di semi di sesamo</a:t>
            </a:r>
          </a:p>
        </p:txBody>
      </p:sp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0088" y="1708371"/>
            <a:ext cx="1143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Ovale 13"/>
          <p:cNvSpPr/>
          <p:nvPr/>
        </p:nvSpPr>
        <p:spPr>
          <a:xfrm>
            <a:off x="2705920" y="669883"/>
            <a:ext cx="1306512" cy="431800"/>
          </a:xfrm>
          <a:prstGeom prst="ellipse">
            <a:avLst/>
          </a:prstGeom>
          <a:noFill/>
          <a:ln w="381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sz="1600">
              <a:ln>
                <a:solidFill>
                  <a:srgbClr val="FF0066"/>
                </a:solidFill>
              </a:ln>
              <a:solidFill>
                <a:srgbClr val="CC3300"/>
              </a:solidFill>
              <a:latin typeface="High Tower Text" panose="02040502050506030303" pitchFamily="18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2995542" y="108975"/>
            <a:ext cx="720076" cy="110799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6600" b="1" dirty="0">
                <a:solidFill>
                  <a:srgbClr val="800000"/>
                </a:solidFill>
                <a:effectLst>
                  <a:reflection blurRad="6350" stA="55000" endA="300" endPos="45500" dir="5400000" sy="-100000" algn="bl" rotWithShape="0"/>
                </a:effectLst>
                <a:latin typeface="Tw Cen MT Condensed" panose="020B0606020104020203" pitchFamily="34" charset="0"/>
                <a:ea typeface="Arimo" panose="020B0604020202020204" pitchFamily="34" charset="0"/>
                <a:cs typeface="Arimo" panose="020B0604020202020204" pitchFamily="34" charset="0"/>
              </a:rPr>
              <a:t>5</a:t>
            </a:r>
          </a:p>
        </p:txBody>
      </p:sp>
      <p:pic>
        <p:nvPicPr>
          <p:cNvPr id="17" name="Picture 3" descr="D:\DOCUMENTI\Dropbox\Documenti\AAA_Etulasalute\Immagini Presentazioni\Beauty Party\Immagine_0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516" y="332092"/>
            <a:ext cx="1383968" cy="12692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CE902522-CF4A-4877-A987-6F8F0D06CF56}"/>
              </a:ext>
            </a:extLst>
          </p:cNvPr>
          <p:cNvSpPr txBox="1"/>
          <p:nvPr/>
        </p:nvSpPr>
        <p:spPr>
          <a:xfrm>
            <a:off x="2181373" y="2883607"/>
            <a:ext cx="66970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2400" u="sng" dirty="0">
                <a:solidFill>
                  <a:srgbClr val="006600"/>
                </a:solidFill>
                <a:latin typeface="High Tower Text" panose="02040502050506030303" pitchFamily="18" charset="0"/>
              </a:rPr>
              <a:t>Come e quando si utilizza? </a:t>
            </a:r>
          </a:p>
          <a:p>
            <a:pPr marL="342900" indent="-342900">
              <a:buFont typeface="Wingdings" panose="05000000000000000000" pitchFamily="2" charset="2"/>
              <a:buChar char="q"/>
              <a:defRPr/>
            </a:pPr>
            <a:r>
              <a:rPr lang="it-IT" sz="2400" dirty="0">
                <a:solidFill>
                  <a:srgbClr val="006600"/>
                </a:solidFill>
                <a:latin typeface="High Tower Text" panose="02040502050506030303" pitchFamily="18" charset="0"/>
              </a:rPr>
              <a:t>Utilizzare al mattino</a:t>
            </a:r>
          </a:p>
        </p:txBody>
      </p:sp>
    </p:spTree>
    <p:extLst>
      <p:ext uri="{BB962C8B-B14F-4D97-AF65-F5344CB8AC3E}">
        <p14:creationId xmlns:p14="http://schemas.microsoft.com/office/powerpoint/2010/main" val="19496825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4everstatic.com/immagini/674xX/astratti/sfondo-verde,-gocce-dacqua,-pianta-17008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8"/>
          <a:stretch>
            <a:fillRect/>
          </a:stretch>
        </p:blipFill>
        <p:spPr bwMode="auto">
          <a:xfrm>
            <a:off x="566357" y="272464"/>
            <a:ext cx="1350964" cy="5721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sellaDiTesto 7"/>
          <p:cNvSpPr txBox="1"/>
          <p:nvPr/>
        </p:nvSpPr>
        <p:spPr>
          <a:xfrm>
            <a:off x="4438650" y="257712"/>
            <a:ext cx="664845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4000" b="1" dirty="0">
                <a:solidFill>
                  <a:srgbClr val="009900"/>
                </a:solidFill>
                <a:latin typeface="High Tower Text" panose="02040502050506030303" pitchFamily="18" charset="0"/>
                <a:ea typeface="Arimo" panose="020B0604020202020204" pitchFamily="34" charset="0"/>
                <a:cs typeface="Arimo" panose="020B0604020202020204" pitchFamily="34" charset="0"/>
              </a:rPr>
              <a:t>Crema Idratante fattore </a:t>
            </a:r>
          </a:p>
          <a:p>
            <a:pPr algn="r">
              <a:defRPr/>
            </a:pPr>
            <a:r>
              <a:rPr lang="it-IT" sz="4000" b="1" dirty="0">
                <a:solidFill>
                  <a:srgbClr val="009900"/>
                </a:solidFill>
                <a:latin typeface="High Tower Text" panose="02040502050506030303" pitchFamily="18" charset="0"/>
                <a:ea typeface="Arimo" panose="020B0604020202020204" pitchFamily="34" charset="0"/>
                <a:cs typeface="Arimo" panose="020B0604020202020204" pitchFamily="34" charset="0"/>
              </a:rPr>
              <a:t>di protezione SPF 30</a:t>
            </a:r>
          </a:p>
        </p:txBody>
      </p:sp>
      <p:sp>
        <p:nvSpPr>
          <p:cNvPr id="39946" name="CasellaDiTesto 11"/>
          <p:cNvSpPr txBox="1">
            <a:spLocks noChangeArrowheads="1"/>
          </p:cNvSpPr>
          <p:nvPr/>
        </p:nvSpPr>
        <p:spPr bwMode="auto">
          <a:xfrm>
            <a:off x="2426482" y="1608373"/>
            <a:ext cx="92700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t-IT" altLang="it-IT" sz="2400" dirty="0">
                <a:solidFill>
                  <a:srgbClr val="262626"/>
                </a:solidFill>
                <a:latin typeface="High Tower Text" panose="02040502050506030303" pitchFamily="18" charset="0"/>
              </a:rPr>
              <a:t>Crema idratante a lunga durata, rende la pelle liscia e morbida. </a:t>
            </a:r>
          </a:p>
          <a:p>
            <a:r>
              <a:rPr lang="it-IT" altLang="it-IT" sz="2400" dirty="0">
                <a:solidFill>
                  <a:srgbClr val="262626"/>
                </a:solidFill>
                <a:latin typeface="High Tower Text" panose="02040502050506030303" pitchFamily="18" charset="0"/>
              </a:rPr>
              <a:t>Protezione UVA/UVB ad ampio spettro.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208212" y="4486083"/>
            <a:ext cx="5545138" cy="1508105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it-IT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Formula esclusiva con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Vitamina B³, vitamine antiossidanti C ed E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Aloe vera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Olio di macadamia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Estratto di cetriolo, peptide</a:t>
            </a:r>
          </a:p>
        </p:txBody>
      </p:sp>
      <p:sp>
        <p:nvSpPr>
          <p:cNvPr id="12" name="Ovale 11"/>
          <p:cNvSpPr/>
          <p:nvPr/>
        </p:nvSpPr>
        <p:spPr>
          <a:xfrm>
            <a:off x="2633910" y="753273"/>
            <a:ext cx="1306512" cy="431800"/>
          </a:xfrm>
          <a:prstGeom prst="ellipse">
            <a:avLst/>
          </a:prstGeom>
          <a:noFill/>
          <a:ln w="38100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sz="1600">
              <a:ln>
                <a:solidFill>
                  <a:srgbClr val="FF0066"/>
                </a:solidFill>
              </a:ln>
              <a:solidFill>
                <a:srgbClr val="CC3300"/>
              </a:solidFill>
              <a:latin typeface="High Tower Text" panose="02040502050506030303" pitchFamily="18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2923532" y="192365"/>
            <a:ext cx="720076" cy="110799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6600" b="1" dirty="0">
                <a:solidFill>
                  <a:srgbClr val="009900"/>
                </a:solidFill>
                <a:effectLst>
                  <a:reflection blurRad="6350" stA="55000" endA="300" endPos="45500" dir="5400000" sy="-100000" algn="bl" rotWithShape="0"/>
                </a:effectLst>
                <a:latin typeface="Tw Cen MT Condensed" panose="020B0606020104020203" pitchFamily="34" charset="0"/>
                <a:ea typeface="Arimo" panose="020B0604020202020204" pitchFamily="34" charset="0"/>
                <a:cs typeface="Arimo" panose="020B0604020202020204" pitchFamily="34" charset="0"/>
              </a:rPr>
              <a:t>5</a:t>
            </a:r>
          </a:p>
        </p:txBody>
      </p:sp>
      <p:pic>
        <p:nvPicPr>
          <p:cNvPr id="15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8218" y="2213050"/>
            <a:ext cx="1195570" cy="3885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mmagine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5"/>
          <a:stretch/>
        </p:blipFill>
        <p:spPr>
          <a:xfrm>
            <a:off x="448949" y="233839"/>
            <a:ext cx="1518816" cy="12509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CasellaDiTesto 10"/>
          <p:cNvSpPr txBox="1"/>
          <p:nvPr/>
        </p:nvSpPr>
        <p:spPr>
          <a:xfrm>
            <a:off x="2363346" y="2816287"/>
            <a:ext cx="66970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2400" u="sng" dirty="0">
                <a:solidFill>
                  <a:srgbClr val="006600"/>
                </a:solidFill>
                <a:latin typeface="High Tower Text" panose="02040502050506030303" pitchFamily="18" charset="0"/>
              </a:rPr>
              <a:t>Come e quando si utilizza?</a:t>
            </a:r>
          </a:p>
          <a:p>
            <a:pPr marL="342900" indent="-342900">
              <a:buFont typeface="Wingdings" panose="05000000000000000000" pitchFamily="2" charset="2"/>
              <a:buChar char="q"/>
              <a:defRPr/>
            </a:pPr>
            <a:r>
              <a:rPr lang="it-IT" sz="2400" dirty="0">
                <a:solidFill>
                  <a:srgbClr val="006600"/>
                </a:solidFill>
                <a:latin typeface="High Tower Text" panose="02040502050506030303" pitchFamily="18" charset="0"/>
              </a:rPr>
              <a:t>Utilizzare al mattino</a:t>
            </a:r>
          </a:p>
        </p:txBody>
      </p:sp>
    </p:spTree>
    <p:extLst>
      <p:ext uri="{BB962C8B-B14F-4D97-AF65-F5344CB8AC3E}">
        <p14:creationId xmlns:p14="http://schemas.microsoft.com/office/powerpoint/2010/main" val="20923468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24" y="484933"/>
            <a:ext cx="1353685" cy="5733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sellaDiTesto 7"/>
          <p:cNvSpPr txBox="1"/>
          <p:nvPr/>
        </p:nvSpPr>
        <p:spPr>
          <a:xfrm>
            <a:off x="3107629" y="378017"/>
            <a:ext cx="7488703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defTabSz="925513">
              <a:tabLst>
                <a:tab pos="2779713" algn="l"/>
              </a:tabLst>
              <a:defRPr/>
            </a:pPr>
            <a:r>
              <a:rPr lang="it-IT" sz="4000" b="1" dirty="0">
                <a:solidFill>
                  <a:srgbClr val="0000CC"/>
                </a:solidFill>
                <a:latin typeface="High Tower Text" panose="02040502050506030303" pitchFamily="18" charset="0"/>
                <a:ea typeface="Arimo" panose="020B0604020202020204" pitchFamily="34" charset="0"/>
                <a:cs typeface="Arimo" panose="020B0604020202020204" pitchFamily="34" charset="0"/>
              </a:rPr>
              <a:t>Crema notte rigenerante</a:t>
            </a:r>
          </a:p>
        </p:txBody>
      </p:sp>
      <p:sp>
        <p:nvSpPr>
          <p:cNvPr id="41994" name="CasellaDiTesto 11"/>
          <p:cNvSpPr txBox="1">
            <a:spLocks noChangeArrowheads="1"/>
          </p:cNvSpPr>
          <p:nvPr/>
        </p:nvSpPr>
        <p:spPr bwMode="auto">
          <a:xfrm>
            <a:off x="2165055" y="1346759"/>
            <a:ext cx="959418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t-IT" altLang="it-IT" sz="2400" dirty="0">
                <a:solidFill>
                  <a:schemeClr val="tx1"/>
                </a:solidFill>
                <a:latin typeface="High Tower Text" panose="02040502050506030303" pitchFamily="18" charset="0"/>
              </a:rPr>
              <a:t>Crema notte arricchita di vitamine e nutrienti per facilitare un naturale ricambio cellulare che avviene nelle ore notturne.</a:t>
            </a:r>
          </a:p>
          <a:p>
            <a:r>
              <a:rPr lang="it-IT" altLang="it-IT" sz="2400" dirty="0">
                <a:solidFill>
                  <a:srgbClr val="262626"/>
                </a:solidFill>
                <a:latin typeface="High Tower Text" panose="02040502050506030303" pitchFamily="18" charset="0"/>
              </a:rPr>
              <a:t>Dona una pelle più morbida e liscia al risveglio.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338923" y="4252575"/>
            <a:ext cx="5224471" cy="1785104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Formula esclusiva con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Vitamina B³, vitamine antiossidanti C ed E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Aloe vera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Olio di semi di girasole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Estratto del fiore di </a:t>
            </a:r>
            <a:r>
              <a:rPr lang="it-IT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Spilanthes</a:t>
            </a:r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 </a:t>
            </a:r>
            <a:r>
              <a:rPr lang="it-IT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Acmella</a:t>
            </a:r>
            <a:endParaRPr lang="it-IT" dirty="0">
              <a:solidFill>
                <a:schemeClr val="tx1">
                  <a:lumMod val="85000"/>
                  <a:lumOff val="15000"/>
                </a:schemeClr>
              </a:solidFill>
              <a:latin typeface="High Tower Text" panose="02040502050506030303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Olio di macadamia, di oliva e di semi di sesamo</a:t>
            </a:r>
          </a:p>
        </p:txBody>
      </p:sp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3021" y="2032633"/>
            <a:ext cx="1068429" cy="3584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Ovale 13"/>
          <p:cNvSpPr/>
          <p:nvPr/>
        </p:nvSpPr>
        <p:spPr>
          <a:xfrm>
            <a:off x="2561902" y="715817"/>
            <a:ext cx="1306512" cy="431800"/>
          </a:xfrm>
          <a:prstGeom prst="ellipse">
            <a:avLst/>
          </a:prstGeom>
          <a:noFill/>
          <a:ln w="381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sz="1600">
              <a:ln>
                <a:solidFill>
                  <a:srgbClr val="FF0066"/>
                </a:solidFill>
              </a:ln>
              <a:solidFill>
                <a:srgbClr val="CC3300"/>
              </a:solidFill>
              <a:latin typeface="High Tower Text" panose="02040502050506030303" pitchFamily="18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2851524" y="154909"/>
            <a:ext cx="720076" cy="110799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6600" b="1" dirty="0">
                <a:solidFill>
                  <a:srgbClr val="0000CC"/>
                </a:solidFill>
                <a:effectLst>
                  <a:reflection blurRad="6350" stA="55000" endA="300" endPos="45500" dir="5400000" sy="-100000" algn="bl" rotWithShape="0"/>
                </a:effectLst>
                <a:latin typeface="Tw Cen MT Condensed" panose="020B0606020104020203" pitchFamily="34" charset="0"/>
                <a:ea typeface="Arimo" panose="020B0604020202020204" pitchFamily="34" charset="0"/>
                <a:cs typeface="Arimo" panose="020B0604020202020204" pitchFamily="34" charset="0"/>
              </a:rPr>
              <a:t>5</a:t>
            </a: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130"/>
          <a:stretch/>
        </p:blipFill>
        <p:spPr>
          <a:xfrm>
            <a:off x="592800" y="418869"/>
            <a:ext cx="1508031" cy="12840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CasellaDiTesto 10"/>
          <p:cNvSpPr txBox="1"/>
          <p:nvPr/>
        </p:nvSpPr>
        <p:spPr>
          <a:xfrm>
            <a:off x="2561902" y="2968392"/>
            <a:ext cx="66970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2400" u="sng" dirty="0">
                <a:solidFill>
                  <a:srgbClr val="006600"/>
                </a:solidFill>
                <a:latin typeface="High Tower Text" panose="02040502050506030303" pitchFamily="18" charset="0"/>
              </a:rPr>
              <a:t>Come e quando si utilizza? </a:t>
            </a:r>
          </a:p>
          <a:p>
            <a:pPr marL="342900" indent="-342900">
              <a:buFont typeface="Wingdings" panose="05000000000000000000" pitchFamily="2" charset="2"/>
              <a:buChar char="q"/>
              <a:defRPr/>
            </a:pPr>
            <a:r>
              <a:rPr lang="it-IT" sz="2400" dirty="0">
                <a:solidFill>
                  <a:srgbClr val="006600"/>
                </a:solidFill>
                <a:latin typeface="High Tower Text" panose="02040502050506030303" pitchFamily="18" charset="0"/>
              </a:rPr>
              <a:t>Utilizzare alla sera</a:t>
            </a:r>
          </a:p>
        </p:txBody>
      </p:sp>
    </p:spTree>
    <p:extLst>
      <p:ext uri="{BB962C8B-B14F-4D97-AF65-F5344CB8AC3E}">
        <p14:creationId xmlns:p14="http://schemas.microsoft.com/office/powerpoint/2010/main" val="50059321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0"/>
          <a:stretch/>
        </p:blipFill>
        <p:spPr>
          <a:xfrm>
            <a:off x="7674153" y="1818879"/>
            <a:ext cx="4375964" cy="31303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8614" name="Picture 6" descr="Herbal Aloe Body Car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8345" y="3193518"/>
            <a:ext cx="3021772" cy="2355114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olo 1"/>
          <p:cNvSpPr txBox="1">
            <a:spLocks/>
          </p:cNvSpPr>
          <p:nvPr/>
        </p:nvSpPr>
        <p:spPr bwMode="auto">
          <a:xfrm>
            <a:off x="1866961" y="867416"/>
            <a:ext cx="8641779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it-IT" altLang="it-IT" sz="4400" b="1" dirty="0">
                <a:solidFill>
                  <a:srgbClr val="006600"/>
                </a:solidFill>
                <a:latin typeface="High Tower Text" panose="02040502050506030303" pitchFamily="18" charset="0"/>
              </a:rPr>
              <a:t>CAPELLI E CORPO</a:t>
            </a:r>
          </a:p>
        </p:txBody>
      </p:sp>
      <p:pic>
        <p:nvPicPr>
          <p:cNvPr id="12" name="Picture 2" descr="http://4everstatic.com/immagini/674xX/astratti/sfondo-verde,-gocce-dacqua,-pianta-17008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8"/>
          <a:stretch>
            <a:fillRect/>
          </a:stretch>
        </p:blipFill>
        <p:spPr bwMode="auto">
          <a:xfrm>
            <a:off x="613170" y="332656"/>
            <a:ext cx="1350964" cy="5721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CasellaDiTesto 12"/>
          <p:cNvSpPr txBox="1"/>
          <p:nvPr/>
        </p:nvSpPr>
        <p:spPr>
          <a:xfrm>
            <a:off x="2639617" y="214855"/>
            <a:ext cx="7488703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defTabSz="925513">
              <a:tabLst>
                <a:tab pos="2779713" algn="l"/>
              </a:tabLst>
              <a:defRPr/>
            </a:pPr>
            <a:r>
              <a:rPr lang="it-IT" sz="4400" b="1" dirty="0">
                <a:solidFill>
                  <a:srgbClr val="006600"/>
                </a:solidFill>
                <a:latin typeface="High Tower Text" panose="02040502050506030303" pitchFamily="18" charset="0"/>
                <a:ea typeface="Arimo" panose="020B0604020202020204" pitchFamily="34" charset="0"/>
                <a:cs typeface="Arimo" panose="020B0604020202020204" pitchFamily="34" charset="0"/>
              </a:rPr>
              <a:t>Linea </a:t>
            </a:r>
            <a:r>
              <a:rPr lang="it-IT" sz="4400" b="1" dirty="0" err="1">
                <a:solidFill>
                  <a:srgbClr val="006600"/>
                </a:solidFill>
                <a:latin typeface="High Tower Text" panose="02040502050506030303" pitchFamily="18" charset="0"/>
                <a:ea typeface="Arimo" panose="020B0604020202020204" pitchFamily="34" charset="0"/>
                <a:cs typeface="Arimo" panose="020B0604020202020204" pitchFamily="34" charset="0"/>
              </a:rPr>
              <a:t>Herbal</a:t>
            </a:r>
            <a:r>
              <a:rPr lang="it-IT" sz="4400" b="1" dirty="0">
                <a:solidFill>
                  <a:srgbClr val="006600"/>
                </a:solidFill>
                <a:latin typeface="High Tower Text" panose="02040502050506030303" pitchFamily="18" charset="0"/>
                <a:ea typeface="Arimo" panose="020B0604020202020204" pitchFamily="34" charset="0"/>
                <a:cs typeface="Arimo" panose="020B0604020202020204" pitchFamily="34" charset="0"/>
              </a:rPr>
              <a:t> Aloe</a:t>
            </a:r>
          </a:p>
        </p:txBody>
      </p:sp>
      <p:sp>
        <p:nvSpPr>
          <p:cNvPr id="14" name="Ovale 13"/>
          <p:cNvSpPr/>
          <p:nvPr/>
        </p:nvSpPr>
        <p:spPr>
          <a:xfrm>
            <a:off x="3328988" y="476920"/>
            <a:ext cx="1306512" cy="431800"/>
          </a:xfrm>
          <a:prstGeom prst="ellipse">
            <a:avLst/>
          </a:prstGeom>
          <a:noFill/>
          <a:ln w="381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sz="1600">
              <a:solidFill>
                <a:srgbClr val="006600"/>
              </a:solidFill>
              <a:latin typeface="High Tower Text" panose="02040502050506030303" pitchFamily="18" charset="0"/>
            </a:endParaRPr>
          </a:p>
        </p:txBody>
      </p:sp>
      <p:pic>
        <p:nvPicPr>
          <p:cNvPr id="15" name="Picture 4" descr="http://us.cdn4.123rf.com/168nwm/freud/freud0806/freud080600331/3236582-illustrazione-vettoriale-di-una-goccia-d-acqua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803723" y="332656"/>
            <a:ext cx="346050" cy="569964"/>
          </a:xfrm>
          <a:prstGeom prst="rect">
            <a:avLst/>
          </a:prstGeom>
          <a:noFill/>
          <a:effectLst>
            <a:reflection blurRad="6350" stA="50000" endA="275" endPos="40000" dist="101600" dir="5400000" sy="-100000" algn="bl" rotWithShape="0"/>
          </a:effectLst>
        </p:spPr>
      </p:pic>
      <p:sp>
        <p:nvSpPr>
          <p:cNvPr id="10" name="CasellaDiTesto 11">
            <a:extLst>
              <a:ext uri="{FF2B5EF4-FFF2-40B4-BE49-F238E27FC236}">
                <a16:creationId xmlns:a16="http://schemas.microsoft.com/office/drawing/2014/main" id="{FE7968D5-495C-46AC-9C92-F9449203FF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4134" y="1818879"/>
            <a:ext cx="6551216" cy="390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it-IT" altLang="it-IT" sz="2800" dirty="0">
                <a:solidFill>
                  <a:srgbClr val="262626"/>
                </a:solidFill>
                <a:latin typeface="High Tower Text" panose="02040502050506030303" pitchFamily="18" charset="0"/>
              </a:rPr>
              <a:t>Linea </a:t>
            </a:r>
            <a:r>
              <a:rPr lang="it-IT" altLang="it-IT" sz="2800" dirty="0" err="1">
                <a:solidFill>
                  <a:srgbClr val="262626"/>
                </a:solidFill>
                <a:latin typeface="High Tower Text" panose="02040502050506030303" pitchFamily="18" charset="0"/>
              </a:rPr>
              <a:t>Herbal</a:t>
            </a:r>
            <a:r>
              <a:rPr lang="it-IT" altLang="it-IT" sz="2800" dirty="0">
                <a:solidFill>
                  <a:srgbClr val="262626"/>
                </a:solidFill>
                <a:latin typeface="High Tower Text" panose="02040502050506030303" pitchFamily="18" charset="0"/>
              </a:rPr>
              <a:t> Aloe:</a:t>
            </a:r>
          </a:p>
          <a:p>
            <a:endParaRPr lang="it-IT" altLang="it-IT" sz="2800" dirty="0">
              <a:solidFill>
                <a:srgbClr val="262626"/>
              </a:solidFill>
              <a:latin typeface="High Tower Text" panose="02040502050506030303" pitchFamily="18" charset="0"/>
            </a:endParaRPr>
          </a:p>
          <a:p>
            <a:r>
              <a:rPr lang="it-IT" altLang="it-IT" sz="2800" b="1" dirty="0">
                <a:solidFill>
                  <a:srgbClr val="006600"/>
                </a:solidFill>
                <a:latin typeface="High Tower Text" panose="02040502050506030303" pitchFamily="18" charset="0"/>
              </a:rPr>
              <a:t>Shampoo - Balsamo - Bagnoschiuma</a:t>
            </a:r>
            <a:br>
              <a:rPr lang="it-IT" altLang="it-IT" sz="2800" dirty="0">
                <a:solidFill>
                  <a:srgbClr val="262626"/>
                </a:solidFill>
                <a:latin typeface="High Tower Text" panose="02040502050506030303" pitchFamily="18" charset="0"/>
              </a:rPr>
            </a:br>
            <a:endParaRPr lang="it-IT" altLang="it-IT" sz="2800" dirty="0">
              <a:solidFill>
                <a:srgbClr val="262626"/>
              </a:solidFill>
              <a:latin typeface="High Tower Text" panose="02040502050506030303" pitchFamily="18" charset="0"/>
            </a:endParaRPr>
          </a:p>
          <a:p>
            <a:r>
              <a:rPr lang="it-IT" altLang="it-IT" sz="2800" b="1" dirty="0">
                <a:solidFill>
                  <a:srgbClr val="006600"/>
                </a:solidFill>
                <a:latin typeface="High Tower Text" panose="02040502050506030303" pitchFamily="18" charset="0"/>
              </a:rPr>
              <a:t>Aloe Gel </a:t>
            </a:r>
            <a:r>
              <a:rPr lang="it-IT" altLang="it-IT" sz="2400" dirty="0">
                <a:solidFill>
                  <a:srgbClr val="262626"/>
                </a:solidFill>
                <a:latin typeface="High Tower Text" panose="02040502050506030303" pitchFamily="18" charset="0"/>
              </a:rPr>
              <a:t>(</a:t>
            </a:r>
            <a:r>
              <a:rPr lang="it-IT" altLang="it-IT" sz="2400" b="0" baseline="0" dirty="0">
                <a:solidFill>
                  <a:schemeClr val="tx1"/>
                </a:solidFill>
                <a:latin typeface="High Tower Text" panose="02040502050506030303" pitchFamily="18" charset="0"/>
              </a:rPr>
              <a:t>per pelle irritata, dermatite, scottature…</a:t>
            </a:r>
            <a:r>
              <a:rPr lang="it-IT" altLang="it-IT" sz="2400" b="0" baseline="0" dirty="0" err="1">
                <a:solidFill>
                  <a:schemeClr val="tx1"/>
                </a:solidFill>
                <a:latin typeface="High Tower Text" panose="02040502050506030303" pitchFamily="18" charset="0"/>
              </a:rPr>
              <a:t>ecc</a:t>
            </a:r>
            <a:r>
              <a:rPr lang="it-IT" altLang="it-IT" sz="2400" b="0" baseline="0" dirty="0">
                <a:solidFill>
                  <a:schemeClr val="tx1"/>
                </a:solidFill>
                <a:latin typeface="High Tower Text" panose="02040502050506030303" pitchFamily="18" charset="0"/>
              </a:rPr>
              <a:t>) </a:t>
            </a:r>
            <a:endParaRPr lang="it-IT" altLang="it-IT" sz="2800" dirty="0">
              <a:solidFill>
                <a:srgbClr val="262626"/>
              </a:solidFill>
              <a:latin typeface="High Tower Text" panose="02040502050506030303" pitchFamily="18" charset="0"/>
            </a:endParaRPr>
          </a:p>
          <a:p>
            <a:endParaRPr lang="it-IT" altLang="it-IT" sz="2800" b="1" dirty="0">
              <a:solidFill>
                <a:srgbClr val="006600"/>
              </a:solidFill>
              <a:latin typeface="High Tower Text" panose="02040502050506030303" pitchFamily="18" charset="0"/>
            </a:endParaRPr>
          </a:p>
          <a:p>
            <a:r>
              <a:rPr lang="it-IT" altLang="it-IT" sz="2800" b="1" dirty="0">
                <a:solidFill>
                  <a:srgbClr val="006600"/>
                </a:solidFill>
                <a:latin typeface="High Tower Text" panose="02040502050506030303" pitchFamily="18" charset="0"/>
              </a:rPr>
              <a:t>CREMA MANI E CORPO</a:t>
            </a:r>
          </a:p>
          <a:p>
            <a:r>
              <a:rPr lang="it-IT" altLang="it-IT" sz="2800" dirty="0">
                <a:solidFill>
                  <a:srgbClr val="262626"/>
                </a:solidFill>
                <a:latin typeface="High Tower Text" panose="02040502050506030303" pitchFamily="18" charset="0"/>
              </a:rPr>
              <a:t>Proviamola subito sulla mano! </a:t>
            </a:r>
          </a:p>
        </p:txBody>
      </p:sp>
    </p:spTree>
    <p:extLst>
      <p:ext uri="{BB962C8B-B14F-4D97-AF65-F5344CB8AC3E}">
        <p14:creationId xmlns:p14="http://schemas.microsoft.com/office/powerpoint/2010/main" val="1240106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9" name="CasellaDiTesto 5"/>
          <p:cNvSpPr txBox="1">
            <a:spLocks noChangeArrowheads="1"/>
          </p:cNvSpPr>
          <p:nvPr/>
        </p:nvSpPr>
        <p:spPr bwMode="auto">
          <a:xfrm>
            <a:off x="5499463" y="1378486"/>
            <a:ext cx="6409600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/>
            <a:r>
              <a:rPr lang="it-IT" altLang="it-IT" sz="4400" dirty="0">
                <a:solidFill>
                  <a:srgbClr val="262626"/>
                </a:solidFill>
                <a:latin typeface="High Tower Text" panose="02040502050506030303" pitchFamily="18" charset="0"/>
              </a:rPr>
              <a:t>Noti differenza </a:t>
            </a:r>
          </a:p>
          <a:p>
            <a:pPr marL="0" indent="0" algn="ctr"/>
            <a:r>
              <a:rPr lang="it-IT" altLang="it-IT" sz="4400" dirty="0">
                <a:solidFill>
                  <a:srgbClr val="262626"/>
                </a:solidFill>
                <a:latin typeface="High Tower Text" panose="02040502050506030303" pitchFamily="18" charset="0"/>
              </a:rPr>
              <a:t>tra le due metà del viso?</a:t>
            </a:r>
          </a:p>
          <a:p>
            <a:pPr marL="0" indent="0" algn="ctr"/>
            <a:endParaRPr lang="it-IT" altLang="it-IT" sz="4400" dirty="0">
              <a:solidFill>
                <a:srgbClr val="262626"/>
              </a:solidFill>
              <a:latin typeface="High Tower Text" panose="02040502050506030303" pitchFamily="18" charset="0"/>
            </a:endParaRPr>
          </a:p>
          <a:p>
            <a:pPr marL="0" indent="0" algn="ctr"/>
            <a:r>
              <a:rPr lang="it-IT" altLang="it-IT" sz="4400" dirty="0">
                <a:solidFill>
                  <a:srgbClr val="262626"/>
                </a:solidFill>
                <a:latin typeface="High Tower Text" panose="02040502050506030303" pitchFamily="18" charset="0"/>
              </a:rPr>
              <a:t>Con leggeri pizzicotti sulle due guance …</a:t>
            </a:r>
          </a:p>
          <a:p>
            <a:pPr marL="0" indent="0" algn="ctr"/>
            <a:r>
              <a:rPr lang="it-IT" altLang="it-IT" sz="4400" dirty="0">
                <a:solidFill>
                  <a:srgbClr val="262626"/>
                </a:solidFill>
                <a:latin typeface="High Tower Text" panose="02040502050506030303" pitchFamily="18" charset="0"/>
              </a:rPr>
              <a:t>senti la differenza!</a:t>
            </a:r>
          </a:p>
          <a:p>
            <a:pPr marL="0" indent="0" algn="ctr"/>
            <a:r>
              <a:rPr lang="it-IT" altLang="it-IT" sz="4400" dirty="0">
                <a:solidFill>
                  <a:srgbClr val="262626"/>
                </a:solidFill>
                <a:latin typeface="High Tower Text" panose="02040502050506030303" pitchFamily="18" charset="0"/>
              </a:rPr>
              <a:t> 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27" r="21432"/>
          <a:stretch/>
        </p:blipFill>
        <p:spPr>
          <a:xfrm>
            <a:off x="282937" y="1251340"/>
            <a:ext cx="5784488" cy="4759674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1885949" y="405445"/>
            <a:ext cx="8743951" cy="646331"/>
          </a:xfrm>
          <a:prstGeom prst="rect">
            <a:avLst/>
          </a:prstGeom>
          <a:solidFill>
            <a:srgbClr val="FF006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>
                <a:solidFill>
                  <a:schemeClr val="bg1"/>
                </a:solidFill>
                <a:latin typeface="High Tower Text" panose="02040502050506030303" pitchFamily="18" charset="0"/>
              </a:rPr>
              <a:t>E ORA GUARDATI ALLO SPECCHIO!</a:t>
            </a:r>
          </a:p>
        </p:txBody>
      </p:sp>
    </p:spTree>
    <p:extLst>
      <p:ext uri="{BB962C8B-B14F-4D97-AF65-F5344CB8AC3E}">
        <p14:creationId xmlns:p14="http://schemas.microsoft.com/office/powerpoint/2010/main" val="64957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1216" y="1387302"/>
            <a:ext cx="3373029" cy="26976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asellaDiTesto 5"/>
          <p:cNvSpPr txBox="1"/>
          <p:nvPr/>
        </p:nvSpPr>
        <p:spPr>
          <a:xfrm>
            <a:off x="6451836" y="1247594"/>
            <a:ext cx="814705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4000" b="1" dirty="0" err="1">
                <a:solidFill>
                  <a:srgbClr val="800080"/>
                </a:solidFill>
                <a:latin typeface="High Tower Text" panose="02040502050506030303" pitchFamily="18" charset="0"/>
                <a:ea typeface="Arimo" panose="020B0604020202020204" pitchFamily="34" charset="0"/>
                <a:cs typeface="Arimo" panose="020B0604020202020204" pitchFamily="34" charset="0"/>
              </a:rPr>
              <a:t>Scrub</a:t>
            </a:r>
            <a:r>
              <a:rPr lang="it-IT" sz="4000" b="1" dirty="0">
                <a:solidFill>
                  <a:srgbClr val="800080"/>
                </a:solidFill>
                <a:latin typeface="High Tower Text" panose="02040502050506030303" pitchFamily="18" charset="0"/>
                <a:ea typeface="Arimo" panose="020B0604020202020204" pitchFamily="34" charset="0"/>
                <a:cs typeface="Arimo" panose="020B0604020202020204" pitchFamily="34" charset="0"/>
              </a:rPr>
              <a:t> rigenerante </a:t>
            </a:r>
          </a:p>
          <a:p>
            <a:pPr>
              <a:defRPr/>
            </a:pPr>
            <a:r>
              <a:rPr lang="it-IT" sz="4000" b="1" dirty="0">
                <a:solidFill>
                  <a:srgbClr val="800080"/>
                </a:solidFill>
                <a:latin typeface="High Tower Text" panose="02040502050506030303" pitchFamily="18" charset="0"/>
                <a:ea typeface="Arimo" panose="020B0604020202020204" pitchFamily="34" charset="0"/>
                <a:cs typeface="Arimo" panose="020B0604020202020204" pitchFamily="34" charset="0"/>
              </a:rPr>
              <a:t>ai frutti rossi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6451836" y="2884658"/>
            <a:ext cx="63055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3600" b="1" dirty="0">
                <a:solidFill>
                  <a:srgbClr val="008080"/>
                </a:solidFill>
                <a:latin typeface="High Tower Text" panose="02040502050506030303" pitchFamily="18" charset="0"/>
                <a:ea typeface="Arimo" panose="020B0604020202020204" pitchFamily="34" charset="0"/>
                <a:cs typeface="Arimo" panose="020B0604020202020204" pitchFamily="34" charset="0"/>
              </a:rPr>
              <a:t>Maschera purificante </a:t>
            </a:r>
          </a:p>
          <a:p>
            <a:pPr>
              <a:defRPr/>
            </a:pPr>
            <a:r>
              <a:rPr lang="it-IT" sz="3600" b="1" dirty="0">
                <a:solidFill>
                  <a:srgbClr val="008080"/>
                </a:solidFill>
                <a:latin typeface="High Tower Text" panose="02040502050506030303" pitchFamily="18" charset="0"/>
                <a:ea typeface="Arimo" panose="020B0604020202020204" pitchFamily="34" charset="0"/>
                <a:cs typeface="Arimo" panose="020B0604020202020204" pitchFamily="34" charset="0"/>
              </a:rPr>
              <a:t>Argilla e Menta</a:t>
            </a:r>
          </a:p>
        </p:txBody>
      </p:sp>
      <p:sp>
        <p:nvSpPr>
          <p:cNvPr id="8" name="Ovale 7"/>
          <p:cNvSpPr/>
          <p:nvPr/>
        </p:nvSpPr>
        <p:spPr>
          <a:xfrm>
            <a:off x="4818015" y="1606103"/>
            <a:ext cx="1306512" cy="431800"/>
          </a:xfrm>
          <a:prstGeom prst="ellipse">
            <a:avLst/>
          </a:prstGeom>
          <a:noFill/>
          <a:ln w="38100">
            <a:solidFill>
              <a:srgbClr val="8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sz="1400">
              <a:solidFill>
                <a:srgbClr val="800080"/>
              </a:solidFill>
              <a:latin typeface="High Tower Text" panose="02040502050506030303" pitchFamily="18" charset="0"/>
            </a:endParaRPr>
          </a:p>
        </p:txBody>
      </p:sp>
      <p:pic>
        <p:nvPicPr>
          <p:cNvPr id="9" name="Picture 4" descr="http://us.cdn4.123rf.com/168nwm/freud/freud0806/freud080600331/3236582-illustrazione-vettoriale-di-una-goccia-d-acqua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292750" y="1461839"/>
            <a:ext cx="346050" cy="569964"/>
          </a:xfrm>
          <a:prstGeom prst="rect">
            <a:avLst/>
          </a:prstGeom>
          <a:noFill/>
          <a:effectLst>
            <a:reflection blurRad="6350" stA="50000" endA="275" endPos="40000" dist="101600" dir="5400000" sy="-100000" algn="bl" rotWithShape="0"/>
          </a:effectLst>
        </p:spPr>
      </p:pic>
      <p:sp>
        <p:nvSpPr>
          <p:cNvPr id="10" name="Ovale 9"/>
          <p:cNvSpPr/>
          <p:nvPr/>
        </p:nvSpPr>
        <p:spPr>
          <a:xfrm>
            <a:off x="4827648" y="3120678"/>
            <a:ext cx="1306512" cy="431800"/>
          </a:xfrm>
          <a:prstGeom prst="ellipse">
            <a:avLst/>
          </a:prstGeom>
          <a:noFill/>
          <a:ln w="38100"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sz="1600">
              <a:solidFill>
                <a:prstClr val="white"/>
              </a:solidFill>
            </a:endParaRPr>
          </a:p>
        </p:txBody>
      </p:sp>
      <p:pic>
        <p:nvPicPr>
          <p:cNvPr id="11" name="Picture 4" descr="http://us.cdn4.123rf.com/168nwm/freud/freud0806/freud080600331/3236582-illustrazione-vettoriale-di-una-goccia-d-acqua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302383" y="2976414"/>
            <a:ext cx="346050" cy="569964"/>
          </a:xfrm>
          <a:prstGeom prst="rect">
            <a:avLst/>
          </a:prstGeom>
          <a:noFill/>
          <a:effectLst>
            <a:reflection blurRad="6350" stA="50000" endA="275" endPos="40000" dist="101600" dir="5400000" sy="-100000" algn="bl" rotWithShape="0"/>
          </a:effectLst>
        </p:spPr>
      </p:pic>
      <p:sp>
        <p:nvSpPr>
          <p:cNvPr id="13" name="CasellaDiTesto 12"/>
          <p:cNvSpPr txBox="1"/>
          <p:nvPr/>
        </p:nvSpPr>
        <p:spPr>
          <a:xfrm>
            <a:off x="1933624" y="403330"/>
            <a:ext cx="8626581" cy="646331"/>
          </a:xfrm>
          <a:prstGeom prst="rect">
            <a:avLst/>
          </a:prstGeom>
          <a:solidFill>
            <a:srgbClr val="FF006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>
                <a:solidFill>
                  <a:schemeClr val="bg1"/>
                </a:solidFill>
                <a:latin typeface="High Tower Text" panose="02040502050506030303" pitchFamily="18" charset="0"/>
              </a:rPr>
              <a:t>E ADESSO… L’ALTRA META’ VISO</a:t>
            </a:r>
          </a:p>
        </p:txBody>
      </p:sp>
      <p:sp>
        <p:nvSpPr>
          <p:cNvPr id="12" name="Segnaposto contenuto 3"/>
          <p:cNvSpPr txBox="1">
            <a:spLocks/>
          </p:cNvSpPr>
          <p:nvPr/>
        </p:nvSpPr>
        <p:spPr>
          <a:xfrm>
            <a:off x="0" y="4573914"/>
            <a:ext cx="12192000" cy="17287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  <a:defRPr/>
            </a:pPr>
            <a:r>
              <a:rPr lang="it-IT" sz="2800" b="1" i="1" dirty="0">
                <a:ln w="12700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Intanto ci gustiamo questa «</a:t>
            </a:r>
            <a:r>
              <a:rPr lang="it-IT" sz="3600" b="1" i="1" dirty="0">
                <a:ln w="12700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bevanda di bellezza</a:t>
            </a:r>
            <a:r>
              <a:rPr lang="it-IT" sz="2800" b="1" i="1" dirty="0">
                <a:ln w="12700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» al gusto di fragola e limone</a:t>
            </a: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it-IT" sz="5000" b="1" i="1" dirty="0">
                <a:ln w="12700">
                  <a:noFill/>
                  <a:prstDash val="solid"/>
                </a:ln>
                <a:solidFill>
                  <a:srgbClr val="006600"/>
                </a:solidFill>
                <a:latin typeface="High Tower Text" panose="02040502050506030303" pitchFamily="18" charset="0"/>
              </a:rPr>
              <a:t>COLLAGENE SKIN </a:t>
            </a:r>
            <a:endParaRPr lang="it-IT" b="1" i="1" dirty="0">
              <a:ln w="12700">
                <a:noFill/>
                <a:prstDash val="solid"/>
              </a:ln>
              <a:solidFill>
                <a:srgbClr val="006600"/>
              </a:solidFill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24554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4" t="4443" r="12586" b="29167"/>
          <a:stretch/>
        </p:blipFill>
        <p:spPr>
          <a:xfrm>
            <a:off x="378109" y="1693122"/>
            <a:ext cx="3547454" cy="2861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Segnaposto contenuto 3"/>
          <p:cNvSpPr txBox="1">
            <a:spLocks/>
          </p:cNvSpPr>
          <p:nvPr/>
        </p:nvSpPr>
        <p:spPr>
          <a:xfrm>
            <a:off x="4185187" y="1496484"/>
            <a:ext cx="7830379" cy="37536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  <a:defRPr/>
            </a:pPr>
            <a:r>
              <a:rPr lang="it-IT" sz="2600" dirty="0">
                <a:ln w="12700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Bevanda di «bellezza» con alto contenuto di vitamine e minerali che contribuiscono al benessere della </a:t>
            </a:r>
            <a:br>
              <a:rPr lang="it-IT" sz="2600" dirty="0">
                <a:ln w="12700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</a:br>
            <a:r>
              <a:rPr lang="it-IT" sz="2800" b="1" dirty="0">
                <a:ln w="12700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pelle, capelli e unghie</a:t>
            </a:r>
            <a:r>
              <a:rPr lang="it-IT" sz="2600" b="1" dirty="0">
                <a:ln w="12700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  <a:defRPr/>
            </a:pPr>
            <a:endParaRPr lang="it-IT" sz="1200" dirty="0">
              <a:ln w="12700">
                <a:noFill/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High Tower Text" panose="02040502050506030303" pitchFamily="18" charset="0"/>
            </a:endParaRP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it-IT" sz="2600" dirty="0">
                <a:ln w="12700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Contiene peptidi del </a:t>
            </a:r>
            <a:r>
              <a:rPr lang="it-IT" sz="2600" b="1" dirty="0">
                <a:ln w="12700">
                  <a:noFill/>
                  <a:prstDash val="solid"/>
                </a:ln>
                <a:solidFill>
                  <a:srgbClr val="006600"/>
                </a:solidFill>
                <a:latin typeface="High Tower Text" panose="02040502050506030303" pitchFamily="18" charset="0"/>
              </a:rPr>
              <a:t>COLLAGENE</a:t>
            </a:r>
            <a:r>
              <a:rPr lang="it-IT" sz="2600" dirty="0">
                <a:ln w="12700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 di alta qualità, chiamati </a:t>
            </a:r>
            <a:r>
              <a:rPr lang="it-IT" sz="2600" b="1" dirty="0">
                <a:ln w="12700">
                  <a:noFill/>
                  <a:prstDash val="solid"/>
                </a:ln>
                <a:solidFill>
                  <a:srgbClr val="CC0066"/>
                </a:solidFill>
                <a:latin typeface="High Tower Text" panose="02040502050506030303" pitchFamily="18" charset="0"/>
              </a:rPr>
              <a:t>VERISOL P.</a:t>
            </a:r>
            <a:r>
              <a:rPr lang="it-IT" sz="2600" dirty="0">
                <a:ln w="12700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 </a:t>
            </a:r>
          </a:p>
          <a:p>
            <a:pPr marL="0" indent="0" algn="ctr">
              <a:spcBef>
                <a:spcPts val="0"/>
              </a:spcBef>
              <a:buNone/>
              <a:defRPr/>
            </a:pPr>
            <a:endParaRPr lang="it-IT" sz="1200" dirty="0">
              <a:ln w="12700">
                <a:noFill/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High Tower Text" panose="02040502050506030303" pitchFamily="18" charset="0"/>
            </a:endParaRPr>
          </a:p>
          <a:p>
            <a:pPr>
              <a:spcBef>
                <a:spcPts val="0"/>
              </a:spcBef>
              <a:buFontTx/>
              <a:buChar char="-"/>
              <a:defRPr/>
            </a:pPr>
            <a:r>
              <a:rPr lang="it-IT" sz="2600" dirty="0">
                <a:ln w="12700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migliora l’elasticità della pelle </a:t>
            </a:r>
          </a:p>
          <a:p>
            <a:pPr>
              <a:spcBef>
                <a:spcPts val="0"/>
              </a:spcBef>
              <a:buFontTx/>
              <a:buChar char="-"/>
              <a:defRPr/>
            </a:pPr>
            <a:r>
              <a:rPr lang="it-IT" sz="2600" dirty="0">
                <a:ln w="12700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riduce le rughe degli occhi </a:t>
            </a:r>
            <a:r>
              <a:rPr lang="it-IT" sz="2600" b="1" dirty="0">
                <a:ln w="12700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dopo 4 settimane </a:t>
            </a:r>
          </a:p>
          <a:p>
            <a:pPr>
              <a:spcBef>
                <a:spcPts val="0"/>
              </a:spcBef>
              <a:buFontTx/>
              <a:buChar char="-"/>
              <a:defRPr/>
            </a:pPr>
            <a:r>
              <a:rPr lang="it-IT" sz="2600" dirty="0">
                <a:ln w="12700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riduce i segni visibili della </a:t>
            </a:r>
            <a:r>
              <a:rPr lang="it-IT" sz="2600" b="1" dirty="0">
                <a:ln w="12700">
                  <a:noFill/>
                  <a:prstDash val="solid"/>
                </a:ln>
                <a:solidFill>
                  <a:srgbClr val="FF0000"/>
                </a:solidFill>
                <a:latin typeface="High Tower Text" panose="02040502050506030303" pitchFamily="18" charset="0"/>
              </a:rPr>
              <a:t>CELLULITE </a:t>
            </a:r>
            <a:r>
              <a:rPr lang="it-IT" sz="2600" b="1" dirty="0">
                <a:ln w="12700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dopo 3 mesi</a:t>
            </a:r>
            <a:endParaRPr lang="it-IT" sz="2600" dirty="0">
              <a:ln w="12700">
                <a:noFill/>
                <a:prstDash val="solid"/>
              </a:ln>
              <a:solidFill>
                <a:srgbClr val="006600"/>
              </a:solidFill>
              <a:latin typeface="High Tower Text" panose="02040502050506030303" pitchFamily="18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3215479" y="385740"/>
            <a:ext cx="6065841" cy="646331"/>
          </a:xfrm>
          <a:prstGeom prst="rect">
            <a:avLst/>
          </a:prstGeom>
          <a:solidFill>
            <a:srgbClr val="FF006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>
                <a:solidFill>
                  <a:schemeClr val="bg1"/>
                </a:solidFill>
                <a:latin typeface="High Tower Text" panose="02040502050506030303" pitchFamily="18" charset="0"/>
              </a:rPr>
              <a:t>COLLAGENE SKIN</a:t>
            </a:r>
          </a:p>
        </p:txBody>
      </p:sp>
    </p:spTree>
    <p:extLst>
      <p:ext uri="{BB962C8B-B14F-4D97-AF65-F5344CB8AC3E}">
        <p14:creationId xmlns:p14="http://schemas.microsoft.com/office/powerpoint/2010/main" val="70100433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4066" y="1633523"/>
            <a:ext cx="3373029" cy="26976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CasellaDiTesto 12"/>
          <p:cNvSpPr txBox="1"/>
          <p:nvPr/>
        </p:nvSpPr>
        <p:spPr>
          <a:xfrm>
            <a:off x="1933624" y="403330"/>
            <a:ext cx="8626581" cy="646331"/>
          </a:xfrm>
          <a:prstGeom prst="rect">
            <a:avLst/>
          </a:prstGeom>
          <a:solidFill>
            <a:srgbClr val="FF006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>
                <a:solidFill>
                  <a:schemeClr val="bg1"/>
                </a:solidFill>
                <a:latin typeface="High Tower Text" panose="02040502050506030303" pitchFamily="18" charset="0"/>
              </a:rPr>
              <a:t>L’ALTRA META’ VISO</a:t>
            </a:r>
          </a:p>
        </p:txBody>
      </p:sp>
      <p:sp>
        <p:nvSpPr>
          <p:cNvPr id="14" name="CasellaDiTesto 5"/>
          <p:cNvSpPr txBox="1">
            <a:spLocks noChangeArrowheads="1"/>
          </p:cNvSpPr>
          <p:nvPr/>
        </p:nvSpPr>
        <p:spPr bwMode="auto">
          <a:xfrm>
            <a:off x="4419600" y="1899773"/>
            <a:ext cx="7097861" cy="24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/>
            <a:r>
              <a:rPr lang="it-IT" altLang="it-IT" sz="3600" dirty="0">
                <a:solidFill>
                  <a:srgbClr val="262626"/>
                </a:solidFill>
                <a:latin typeface="High Tower Text" panose="02040502050506030303" pitchFamily="18" charset="0"/>
              </a:rPr>
              <a:t>Mentre aspettiamo che la Maschera faccia il suo lavoro, </a:t>
            </a:r>
          </a:p>
          <a:p>
            <a:pPr marL="0" indent="0" algn="ctr"/>
            <a:r>
              <a:rPr lang="it-IT" altLang="it-IT" sz="3600" dirty="0">
                <a:solidFill>
                  <a:srgbClr val="262626"/>
                </a:solidFill>
                <a:latin typeface="High Tower Text" panose="02040502050506030303" pitchFamily="18" charset="0"/>
              </a:rPr>
              <a:t>ti faccio una domanda: </a:t>
            </a:r>
          </a:p>
          <a:p>
            <a:pPr marL="0" indent="0" algn="ctr"/>
            <a:r>
              <a:rPr lang="it-IT" altLang="it-IT" sz="4400" b="1" i="1" dirty="0">
                <a:solidFill>
                  <a:srgbClr val="CC0066"/>
                </a:solidFill>
                <a:latin typeface="High Tower Text" panose="02040502050506030303" pitchFamily="18" charset="0"/>
              </a:rPr>
              <a:t>Ti è piaciuta la prova creme?</a:t>
            </a:r>
          </a:p>
        </p:txBody>
      </p:sp>
    </p:spTree>
    <p:extLst>
      <p:ext uri="{BB962C8B-B14F-4D97-AF65-F5344CB8AC3E}">
        <p14:creationId xmlns:p14="http://schemas.microsoft.com/office/powerpoint/2010/main" val="393188173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asellaDiTesto 12"/>
          <p:cNvSpPr txBox="1"/>
          <p:nvPr/>
        </p:nvSpPr>
        <p:spPr>
          <a:xfrm>
            <a:off x="1933624" y="403330"/>
            <a:ext cx="8626581" cy="646331"/>
          </a:xfrm>
          <a:prstGeom prst="rect">
            <a:avLst/>
          </a:prstGeom>
          <a:solidFill>
            <a:srgbClr val="FF006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>
                <a:solidFill>
                  <a:schemeClr val="bg1"/>
                </a:solidFill>
                <a:latin typeface="High Tower Text" panose="02040502050506030303" pitchFamily="18" charset="0"/>
              </a:rPr>
              <a:t>FAI UN REGALO A CHI VUOI BENE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335646" y="1177272"/>
            <a:ext cx="1176745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altLang="it-IT" sz="3200" dirty="0">
                <a:latin typeface="High Tower Text" panose="02040502050506030303" pitchFamily="18" charset="0"/>
              </a:rPr>
              <a:t>Come ti dicevo prima, hai la possibilità di regalare la </a:t>
            </a:r>
          </a:p>
          <a:p>
            <a:pPr>
              <a:defRPr/>
            </a:pPr>
            <a:r>
              <a:rPr lang="it-IT" altLang="it-IT" sz="3200" b="1" dirty="0">
                <a:solidFill>
                  <a:srgbClr val="CC0066"/>
                </a:solidFill>
                <a:latin typeface="High Tower Text" panose="02040502050506030303" pitchFamily="18" charset="0"/>
              </a:rPr>
              <a:t>PROVA CREME </a:t>
            </a:r>
            <a:r>
              <a:rPr lang="it-IT" altLang="it-IT" sz="3200" dirty="0">
                <a:latin typeface="High Tower Text" panose="02040502050506030303" pitchFamily="18" charset="0"/>
              </a:rPr>
              <a:t>a chi conosci, a chi vuoi bene. </a:t>
            </a:r>
          </a:p>
          <a:p>
            <a:pPr>
              <a:defRPr/>
            </a:pPr>
            <a:r>
              <a:rPr lang="it-IT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High Tower Text" panose="02040502050506030303" pitchFamily="18" charset="0"/>
                <a:ea typeface="Arimo" panose="020B0604020202020204" pitchFamily="34" charset="0"/>
                <a:cs typeface="Arimo" panose="020B0604020202020204" pitchFamily="34" charset="0"/>
              </a:rPr>
              <a:t>Puoi mandargli semplicemente un messaggio,</a:t>
            </a:r>
            <a:br>
              <a:rPr lang="it-IT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High Tower Text" panose="02040502050506030303" pitchFamily="18" charset="0"/>
                <a:ea typeface="Arimo" panose="020B0604020202020204" pitchFamily="34" charset="0"/>
                <a:cs typeface="Arimo" panose="020B0604020202020204" pitchFamily="34" charset="0"/>
              </a:rPr>
            </a:br>
            <a:r>
              <a:rPr lang="it-IT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High Tower Text" panose="02040502050506030303" pitchFamily="18" charset="0"/>
                <a:ea typeface="Arimo" panose="020B0604020202020204" pitchFamily="34" charset="0"/>
                <a:cs typeface="Arimo" panose="020B0604020202020204" pitchFamily="34" charset="0"/>
              </a:rPr>
              <a:t>che ora ti giro per comodità, e se la persona ha piacere di ricevere questa «coccola», me lo dici ed io la chiamo per metterci d’accordo su quando farla. 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D464FC5C-94CF-4516-9F5A-C65DFC2DFF28}"/>
              </a:ext>
            </a:extLst>
          </p:cNvPr>
          <p:cNvSpPr txBox="1"/>
          <p:nvPr/>
        </p:nvSpPr>
        <p:spPr>
          <a:xfrm>
            <a:off x="335646" y="4132240"/>
            <a:ext cx="1176745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altLang="it-IT" sz="2800" i="1" dirty="0">
                <a:solidFill>
                  <a:srgbClr val="006600"/>
                </a:solidFill>
                <a:latin typeface="High Tower Text" panose="02040502050506030303" pitchFamily="18" charset="0"/>
              </a:rPr>
              <a:t>«Ciao, ho fatto una prova creme che mi è stata regalata da un’amica.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altLang="it-IT" sz="2800" i="1" dirty="0">
                <a:solidFill>
                  <a:srgbClr val="006600"/>
                </a:solidFill>
                <a:latin typeface="High Tower Text" panose="02040502050506030303" pitchFamily="18" charset="0"/>
              </a:rPr>
              <a:t>Mi è piaciuta molto ed ho pensato di regalarla anche a te. </a:t>
            </a:r>
            <a:br>
              <a:rPr lang="it-IT" altLang="it-IT" sz="2800" i="1" dirty="0">
                <a:solidFill>
                  <a:srgbClr val="006600"/>
                </a:solidFill>
                <a:latin typeface="High Tower Text" panose="02040502050506030303" pitchFamily="18" charset="0"/>
              </a:rPr>
            </a:br>
            <a:r>
              <a:rPr lang="it-IT" altLang="it-IT" sz="2800" i="1" dirty="0">
                <a:solidFill>
                  <a:srgbClr val="006600"/>
                </a:solidFill>
                <a:latin typeface="High Tower Text" panose="02040502050506030303" pitchFamily="18" charset="0"/>
              </a:rPr>
              <a:t>Ti chiamerà …e le potrai dire quando vuoi farla»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7207DA52-73F5-473D-8D66-AC9BBEF4B730}"/>
              </a:ext>
            </a:extLst>
          </p:cNvPr>
          <p:cNvSpPr txBox="1"/>
          <p:nvPr/>
        </p:nvSpPr>
        <p:spPr>
          <a:xfrm>
            <a:off x="390724" y="5483974"/>
            <a:ext cx="117123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4000" b="1" dirty="0">
                <a:latin typeface="High Tower Text" panose="02040502050506030303" pitchFamily="18" charset="0"/>
                <a:ea typeface="Arimo" panose="020B0604020202020204" pitchFamily="34" charset="0"/>
                <a:cs typeface="Arimo" panose="020B0604020202020204" pitchFamily="34" charset="0"/>
              </a:rPr>
              <a:t>Chi ti viene in mente?</a:t>
            </a:r>
          </a:p>
        </p:txBody>
      </p:sp>
      <p:pic>
        <p:nvPicPr>
          <p:cNvPr id="10" name="Picture 6" descr="http://www.almonastero.com/download/fotografie/news/74.jpg">
            <a:extLst>
              <a:ext uri="{FF2B5EF4-FFF2-40B4-BE49-F238E27FC236}">
                <a16:creationId xmlns:a16="http://schemas.microsoft.com/office/drawing/2014/main" id="{C03623A6-8197-4C4B-A8D4-3483146F57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95" t="5096" r="18030" b="11491"/>
          <a:stretch>
            <a:fillRect/>
          </a:stretch>
        </p:blipFill>
        <p:spPr bwMode="auto">
          <a:xfrm>
            <a:off x="10729468" y="254794"/>
            <a:ext cx="1071808" cy="1231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87233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asellaDiTesto 12"/>
          <p:cNvSpPr txBox="1"/>
          <p:nvPr/>
        </p:nvSpPr>
        <p:spPr>
          <a:xfrm>
            <a:off x="1933624" y="403330"/>
            <a:ext cx="8626581" cy="646331"/>
          </a:xfrm>
          <a:prstGeom prst="rect">
            <a:avLst/>
          </a:prstGeom>
          <a:solidFill>
            <a:srgbClr val="FF006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>
                <a:solidFill>
                  <a:schemeClr val="bg1"/>
                </a:solidFill>
                <a:latin typeface="High Tower Text" panose="02040502050506030303" pitchFamily="18" charset="0"/>
              </a:rPr>
              <a:t>FAI UN REGALO A CHI VUOI BENE</a:t>
            </a:r>
          </a:p>
        </p:txBody>
      </p:sp>
      <p:pic>
        <p:nvPicPr>
          <p:cNvPr id="14" name="Picture 6" descr="http://www.almonastero.com/download/fotografie/news/74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95" t="5096" r="18030" b="11491"/>
          <a:stretch>
            <a:fillRect/>
          </a:stretch>
        </p:blipFill>
        <p:spPr bwMode="auto">
          <a:xfrm>
            <a:off x="10729468" y="254794"/>
            <a:ext cx="1071808" cy="1231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asellaDiTesto 14"/>
          <p:cNvSpPr txBox="1"/>
          <p:nvPr/>
        </p:nvSpPr>
        <p:spPr>
          <a:xfrm>
            <a:off x="390724" y="1254604"/>
            <a:ext cx="1171238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altLang="it-IT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High Tower Text" panose="02040502050506030303" pitchFamily="18" charset="0"/>
              </a:rPr>
              <a:t>Se regali questa PROVA CREME a 10 persone, </a:t>
            </a:r>
          </a:p>
          <a:p>
            <a:pPr algn="ctr">
              <a:defRPr/>
            </a:pPr>
            <a:r>
              <a:rPr lang="it-IT" altLang="it-IT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High Tower Text" panose="02040502050506030303" pitchFamily="18" charset="0"/>
              </a:rPr>
              <a:t>ci sarà un REGALO PER TE…</a:t>
            </a:r>
            <a:br>
              <a:rPr lang="it-IT" altLang="it-IT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High Tower Text" panose="02040502050506030303" pitchFamily="18" charset="0"/>
              </a:rPr>
            </a:br>
            <a:r>
              <a:rPr lang="it-IT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High Tower Text" panose="02040502050506030303" pitchFamily="18" charset="0"/>
                <a:ea typeface="Arimo" panose="020B0604020202020204" pitchFamily="34" charset="0"/>
                <a:cs typeface="Arimo" panose="020B0604020202020204" pitchFamily="34" charset="0"/>
              </a:rPr>
              <a:t>Puoi aiutarti con il cellulare… 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E3C0F4B5-F05A-4380-A649-F067028D5B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0698" y="3029207"/>
            <a:ext cx="5230586" cy="290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13276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73" y="1520033"/>
            <a:ext cx="4165598" cy="31241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CasellaDiTesto 14"/>
          <p:cNvSpPr txBox="1"/>
          <p:nvPr/>
        </p:nvSpPr>
        <p:spPr>
          <a:xfrm>
            <a:off x="6493836" y="1184440"/>
            <a:ext cx="55076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3600" b="1" dirty="0">
                <a:solidFill>
                  <a:srgbClr val="009900"/>
                </a:solidFill>
                <a:latin typeface="High Tower Text" panose="02040502050506030303" pitchFamily="18" charset="0"/>
                <a:ea typeface="Arimo" panose="020B0604020202020204" pitchFamily="34" charset="0"/>
                <a:cs typeface="Arimo" panose="020B0604020202020204" pitchFamily="34" charset="0"/>
              </a:rPr>
              <a:t>Tonico energizzante </a:t>
            </a:r>
          </a:p>
          <a:p>
            <a:pPr>
              <a:defRPr/>
            </a:pPr>
            <a:r>
              <a:rPr lang="it-IT" sz="3600" b="1" dirty="0">
                <a:solidFill>
                  <a:srgbClr val="009900"/>
                </a:solidFill>
                <a:latin typeface="High Tower Text" panose="02040502050506030303" pitchFamily="18" charset="0"/>
                <a:ea typeface="Arimo" panose="020B0604020202020204" pitchFamily="34" charset="0"/>
                <a:cs typeface="Arimo" panose="020B0604020202020204" pitchFamily="34" charset="0"/>
              </a:rPr>
              <a:t>a base di Erbe</a:t>
            </a:r>
          </a:p>
        </p:txBody>
      </p:sp>
      <p:sp>
        <p:nvSpPr>
          <p:cNvPr id="16" name="Ovale 15"/>
          <p:cNvSpPr/>
          <p:nvPr/>
        </p:nvSpPr>
        <p:spPr>
          <a:xfrm>
            <a:off x="5035730" y="1630260"/>
            <a:ext cx="1416106" cy="431800"/>
          </a:xfrm>
          <a:prstGeom prst="ellipse">
            <a:avLst/>
          </a:prstGeom>
          <a:noFill/>
          <a:ln w="38100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sz="1400">
              <a:solidFill>
                <a:srgbClr val="CC3300"/>
              </a:solidFill>
              <a:latin typeface="High Tower Text" panose="02040502050506030303" pitchFamily="18" charset="0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5374544" y="1069352"/>
            <a:ext cx="78047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6000" b="1" dirty="0">
                <a:solidFill>
                  <a:srgbClr val="009900"/>
                </a:solidFill>
                <a:effectLst>
                  <a:reflection blurRad="6350" stA="55000" endA="300" endPos="45500" dir="5400000" sy="-100000" algn="bl" rotWithShape="0"/>
                </a:effectLst>
                <a:latin typeface="Tw Cen MT Condensed" panose="020B0606020104020203" pitchFamily="34" charset="0"/>
                <a:ea typeface="Arimo" panose="020B0604020202020204" pitchFamily="34" charset="0"/>
                <a:cs typeface="Arimo" panose="020B0604020202020204" pitchFamily="34" charset="0"/>
              </a:rPr>
              <a:t>2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6639803" y="2609972"/>
            <a:ext cx="57216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3600" b="1" dirty="0">
                <a:solidFill>
                  <a:srgbClr val="CC3300"/>
                </a:solidFill>
                <a:latin typeface="High Tower Text" panose="02040502050506030303" pitchFamily="18" charset="0"/>
                <a:ea typeface="Arimo" panose="020B0604020202020204" pitchFamily="34" charset="0"/>
                <a:cs typeface="Arimo" panose="020B0604020202020204" pitchFamily="34" charset="0"/>
              </a:rPr>
              <a:t>Siero riduttore Rughe</a:t>
            </a:r>
          </a:p>
        </p:txBody>
      </p:sp>
      <p:sp>
        <p:nvSpPr>
          <p:cNvPr id="19" name="Ovale 18"/>
          <p:cNvSpPr/>
          <p:nvPr/>
        </p:nvSpPr>
        <p:spPr>
          <a:xfrm>
            <a:off x="5103758" y="2790808"/>
            <a:ext cx="1306512" cy="431800"/>
          </a:xfrm>
          <a:prstGeom prst="ellipse">
            <a:avLst/>
          </a:prstGeom>
          <a:noFill/>
          <a:ln w="38100">
            <a:solidFill>
              <a:srgbClr val="CC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sz="1400">
              <a:solidFill>
                <a:srgbClr val="CC3300"/>
              </a:solidFill>
              <a:latin typeface="High Tower Text" panose="02040502050506030303" pitchFamily="18" charset="0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5393380" y="2268000"/>
            <a:ext cx="720076" cy="1015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6000" b="1" dirty="0">
                <a:solidFill>
                  <a:srgbClr val="CC3300"/>
                </a:solidFill>
                <a:effectLst>
                  <a:reflection blurRad="6350" stA="55000" endA="300" endPos="45500" dir="5400000" sy="-100000" algn="bl" rotWithShape="0"/>
                </a:effectLst>
                <a:latin typeface="Tw Cen MT Condensed" panose="020B0606020104020203" pitchFamily="34" charset="0"/>
                <a:ea typeface="Arimo" panose="020B0604020202020204" pitchFamily="34" charset="0"/>
                <a:cs typeface="Arimo" panose="020B0604020202020204" pitchFamily="34" charset="0"/>
              </a:rPr>
              <a:t>3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6677722" y="3643578"/>
            <a:ext cx="509240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it-IT" sz="3600" b="1" dirty="0">
                <a:solidFill>
                  <a:srgbClr val="FF0066"/>
                </a:solidFill>
                <a:latin typeface="High Tower Text" panose="02040502050506030303" pitchFamily="18" charset="0"/>
                <a:ea typeface="Arimo" panose="020B0604020202020204" pitchFamily="34" charset="0"/>
                <a:cs typeface="Arimo" panose="020B0604020202020204" pitchFamily="34" charset="0"/>
              </a:rPr>
              <a:t>Gel contorno Occhi </a:t>
            </a:r>
          </a:p>
          <a:p>
            <a:pPr>
              <a:defRPr/>
            </a:pPr>
            <a:r>
              <a:rPr lang="it-IT" sz="3600" b="1" dirty="0">
                <a:solidFill>
                  <a:srgbClr val="FF0066"/>
                </a:solidFill>
                <a:latin typeface="High Tower Text" panose="02040502050506030303" pitchFamily="18" charset="0"/>
                <a:ea typeface="Arimo" panose="020B0604020202020204" pitchFamily="34" charset="0"/>
                <a:cs typeface="Arimo" panose="020B0604020202020204" pitchFamily="34" charset="0"/>
              </a:rPr>
              <a:t>Rassodante</a:t>
            </a:r>
          </a:p>
        </p:txBody>
      </p:sp>
      <p:sp>
        <p:nvSpPr>
          <p:cNvPr id="22" name="Ovale 21"/>
          <p:cNvSpPr/>
          <p:nvPr/>
        </p:nvSpPr>
        <p:spPr>
          <a:xfrm>
            <a:off x="5081588" y="3918238"/>
            <a:ext cx="1306512" cy="431800"/>
          </a:xfrm>
          <a:prstGeom prst="ellipse">
            <a:avLst/>
          </a:prstGeom>
          <a:noFill/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sz="1400">
              <a:ln>
                <a:solidFill>
                  <a:srgbClr val="FF0066"/>
                </a:solidFill>
              </a:ln>
              <a:solidFill>
                <a:srgbClr val="CC3300"/>
              </a:solidFill>
              <a:latin typeface="High Tower Text" panose="02040502050506030303" pitchFamily="18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5371210" y="3357330"/>
            <a:ext cx="720076" cy="1015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6000" b="1" dirty="0">
                <a:solidFill>
                  <a:srgbClr val="FF0066"/>
                </a:solidFill>
                <a:effectLst>
                  <a:reflection blurRad="6350" stA="55000" endA="300" endPos="45500" dir="5400000" sy="-100000" algn="bl" rotWithShape="0"/>
                </a:effectLst>
                <a:latin typeface="Tw Cen MT Condensed" panose="020B0606020104020203" pitchFamily="34" charset="0"/>
                <a:ea typeface="Arimo" panose="020B0604020202020204" pitchFamily="34" charset="0"/>
                <a:cs typeface="Arimo" panose="020B0604020202020204" pitchFamily="34" charset="0"/>
              </a:rPr>
              <a:t>4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6677722" y="5057469"/>
            <a:ext cx="52806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2868613" algn="l"/>
              </a:tabLst>
              <a:defRPr/>
            </a:pPr>
            <a:r>
              <a:rPr lang="it-IT" sz="3600" b="1" dirty="0">
                <a:solidFill>
                  <a:srgbClr val="800000"/>
                </a:solidFill>
                <a:latin typeface="High Tower Text" panose="02040502050506030303" pitchFamily="18" charset="0"/>
                <a:ea typeface="Arimo" panose="020B0604020202020204" pitchFamily="34" charset="0"/>
                <a:cs typeface="Arimo" panose="020B0604020202020204" pitchFamily="34" charset="0"/>
              </a:rPr>
              <a:t>Crema giorno Idratante</a:t>
            </a:r>
          </a:p>
        </p:txBody>
      </p:sp>
      <p:sp>
        <p:nvSpPr>
          <p:cNvPr id="25" name="Ovale 24"/>
          <p:cNvSpPr/>
          <p:nvPr/>
        </p:nvSpPr>
        <p:spPr>
          <a:xfrm>
            <a:off x="5103758" y="5249045"/>
            <a:ext cx="1306512" cy="431800"/>
          </a:xfrm>
          <a:prstGeom prst="ellipse">
            <a:avLst/>
          </a:prstGeom>
          <a:noFill/>
          <a:ln w="381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sz="1400">
              <a:ln>
                <a:solidFill>
                  <a:srgbClr val="FF0066"/>
                </a:solidFill>
              </a:ln>
              <a:solidFill>
                <a:srgbClr val="CC3300"/>
              </a:solidFill>
              <a:latin typeface="High Tower Text" panose="02040502050506030303" pitchFamily="18" charset="0"/>
            </a:endParaRPr>
          </a:p>
        </p:txBody>
      </p:sp>
      <p:sp>
        <p:nvSpPr>
          <p:cNvPr id="26" name="CasellaDiTesto 25"/>
          <p:cNvSpPr txBox="1"/>
          <p:nvPr/>
        </p:nvSpPr>
        <p:spPr>
          <a:xfrm>
            <a:off x="5393380" y="4688137"/>
            <a:ext cx="720076" cy="1015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6000" b="1" dirty="0">
                <a:solidFill>
                  <a:srgbClr val="800000"/>
                </a:solidFill>
                <a:effectLst>
                  <a:reflection blurRad="6350" stA="55000" endA="300" endPos="45500" dir="5400000" sy="-100000" algn="bl" rotWithShape="0"/>
                </a:effectLst>
                <a:latin typeface="Tw Cen MT Condensed" panose="020B0606020104020203" pitchFamily="34" charset="0"/>
                <a:ea typeface="Arimo" panose="020B0604020202020204" pitchFamily="34" charset="0"/>
                <a:cs typeface="Arimo" panose="020B0604020202020204" pitchFamily="34" charset="0"/>
              </a:rPr>
              <a:t>5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1933624" y="403330"/>
            <a:ext cx="8626581" cy="646331"/>
          </a:xfrm>
          <a:prstGeom prst="rect">
            <a:avLst/>
          </a:prstGeom>
          <a:solidFill>
            <a:srgbClr val="FF006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>
                <a:solidFill>
                  <a:schemeClr val="bg1"/>
                </a:solidFill>
                <a:latin typeface="High Tower Text" panose="02040502050506030303" pitchFamily="18" charset="0"/>
              </a:rPr>
              <a:t>E ORA, TOGLIAMO LA MASCHERA</a:t>
            </a:r>
          </a:p>
        </p:txBody>
      </p:sp>
    </p:spTree>
    <p:extLst>
      <p:ext uri="{BB962C8B-B14F-4D97-AF65-F5344CB8AC3E}">
        <p14:creationId xmlns:p14="http://schemas.microsoft.com/office/powerpoint/2010/main" val="366327056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2" name="CasellaDiTesto 8"/>
          <p:cNvSpPr txBox="1">
            <a:spLocks noChangeArrowheads="1"/>
          </p:cNvSpPr>
          <p:nvPr/>
        </p:nvSpPr>
        <p:spPr bwMode="auto">
          <a:xfrm>
            <a:off x="437828" y="1210558"/>
            <a:ext cx="1104932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/>
            <a:r>
              <a:rPr lang="it-IT" altLang="it-IT" sz="3600" dirty="0">
                <a:solidFill>
                  <a:srgbClr val="262626"/>
                </a:solidFill>
                <a:latin typeface="High Tower Text" panose="02040502050506030303" pitchFamily="18" charset="0"/>
              </a:rPr>
              <a:t>Quali sono i 3 prodotti che ti sono piaciuti di più?</a:t>
            </a:r>
          </a:p>
        </p:txBody>
      </p:sp>
      <p:pic>
        <p:nvPicPr>
          <p:cNvPr id="10" name="Immagin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034"/>
          <a:stretch>
            <a:fillRect/>
          </a:stretch>
        </p:blipFill>
        <p:spPr bwMode="auto">
          <a:xfrm>
            <a:off x="9293654" y="2002101"/>
            <a:ext cx="2533102" cy="2776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 descr="http://thumbs.dreamstime.com/x/fiore-di-loto-14142874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16" b="24422"/>
          <a:stretch>
            <a:fillRect/>
          </a:stretch>
        </p:blipFill>
        <p:spPr bwMode="auto">
          <a:xfrm>
            <a:off x="10529300" y="4068143"/>
            <a:ext cx="1738899" cy="1139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5"/>
          <a:srcRect b="18285"/>
          <a:stretch/>
        </p:blipFill>
        <p:spPr>
          <a:xfrm>
            <a:off x="437828" y="1867382"/>
            <a:ext cx="4883708" cy="415128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CasellaDiTesto 14"/>
          <p:cNvSpPr txBox="1"/>
          <p:nvPr/>
        </p:nvSpPr>
        <p:spPr>
          <a:xfrm>
            <a:off x="1933624" y="403330"/>
            <a:ext cx="8626581" cy="646331"/>
          </a:xfrm>
          <a:prstGeom prst="rect">
            <a:avLst/>
          </a:prstGeom>
          <a:solidFill>
            <a:srgbClr val="FF006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>
                <a:solidFill>
                  <a:schemeClr val="bg1"/>
                </a:solidFill>
                <a:latin typeface="High Tower Text" panose="02040502050506030303" pitchFamily="18" charset="0"/>
              </a:rPr>
              <a:t>IL SONDAGGIO</a:t>
            </a:r>
          </a:p>
        </p:txBody>
      </p:sp>
      <p:sp>
        <p:nvSpPr>
          <p:cNvPr id="8" name="CasellaDiTesto 8">
            <a:extLst>
              <a:ext uri="{FF2B5EF4-FFF2-40B4-BE49-F238E27FC236}">
                <a16:creationId xmlns:a16="http://schemas.microsoft.com/office/drawing/2014/main" id="{1E518023-EA49-4ADB-B15D-C66A917EBB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7988" y="2515923"/>
            <a:ext cx="4424884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/>
            <a:r>
              <a:rPr lang="it-IT" altLang="it-IT" sz="3600" dirty="0">
                <a:solidFill>
                  <a:srgbClr val="262626"/>
                </a:solidFill>
                <a:latin typeface="High Tower Text" panose="02040502050506030303" pitchFamily="18" charset="0"/>
              </a:rPr>
              <a:t>Ti ringrazio </a:t>
            </a:r>
            <a:br>
              <a:rPr lang="it-IT" altLang="it-IT" sz="3600" dirty="0">
                <a:solidFill>
                  <a:srgbClr val="262626"/>
                </a:solidFill>
                <a:latin typeface="High Tower Text" panose="02040502050506030303" pitchFamily="18" charset="0"/>
              </a:rPr>
            </a:br>
            <a:r>
              <a:rPr lang="it-IT" altLang="it-IT" sz="3600" dirty="0">
                <a:solidFill>
                  <a:srgbClr val="262626"/>
                </a:solidFill>
                <a:latin typeface="High Tower Text" panose="02040502050506030303" pitchFamily="18" charset="0"/>
              </a:rPr>
              <a:t>così il mio sondaggio è completo. </a:t>
            </a:r>
          </a:p>
        </p:txBody>
      </p:sp>
    </p:spTree>
    <p:extLst>
      <p:ext uri="{BB962C8B-B14F-4D97-AF65-F5344CB8AC3E}">
        <p14:creationId xmlns:p14="http://schemas.microsoft.com/office/powerpoint/2010/main" val="80298051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E3B23454-7B0C-84D2-F85F-A6459C0EFC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1550" y="1259067"/>
            <a:ext cx="2976666" cy="4356096"/>
          </a:xfrm>
          <a:prstGeom prst="rect">
            <a:avLst/>
          </a:prstGeom>
        </p:spPr>
      </p:pic>
      <p:sp>
        <p:nvSpPr>
          <p:cNvPr id="45062" name="CasellaDiTesto 8"/>
          <p:cNvSpPr txBox="1">
            <a:spLocks noChangeArrowheads="1"/>
          </p:cNvSpPr>
          <p:nvPr/>
        </p:nvSpPr>
        <p:spPr bwMode="auto">
          <a:xfrm>
            <a:off x="270335" y="1259067"/>
            <a:ext cx="9353872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/>
            <a:r>
              <a:rPr lang="it-IT" altLang="it-IT" sz="3200" dirty="0">
                <a:solidFill>
                  <a:srgbClr val="262626"/>
                </a:solidFill>
                <a:latin typeface="High Tower Text" panose="02040502050506030303" pitchFamily="18" charset="0"/>
              </a:rPr>
              <a:t>…ti dico il prezzo dei 3 prodotti che ti sono </a:t>
            </a:r>
            <a:br>
              <a:rPr lang="it-IT" altLang="it-IT" sz="3200" dirty="0">
                <a:solidFill>
                  <a:srgbClr val="262626"/>
                </a:solidFill>
                <a:latin typeface="High Tower Text" panose="02040502050506030303" pitchFamily="18" charset="0"/>
              </a:rPr>
            </a:br>
            <a:r>
              <a:rPr lang="it-IT" altLang="it-IT" sz="3200" dirty="0">
                <a:solidFill>
                  <a:srgbClr val="262626"/>
                </a:solidFill>
                <a:latin typeface="High Tower Text" panose="02040502050506030303" pitchFamily="18" charset="0"/>
              </a:rPr>
              <a:t>piaciuti di più, perché magari pensi: </a:t>
            </a:r>
            <a:br>
              <a:rPr lang="it-IT" altLang="it-IT" sz="3200" dirty="0">
                <a:solidFill>
                  <a:srgbClr val="262626"/>
                </a:solidFill>
                <a:latin typeface="High Tower Text" panose="02040502050506030303" pitchFamily="18" charset="0"/>
              </a:rPr>
            </a:br>
            <a:r>
              <a:rPr lang="it-IT" altLang="it-IT" sz="3200" dirty="0">
                <a:solidFill>
                  <a:srgbClr val="262626"/>
                </a:solidFill>
                <a:latin typeface="High Tower Text" panose="02040502050506030303" pitchFamily="18" charset="0"/>
              </a:rPr>
              <a:t>«chissà quanto costano»!</a:t>
            </a:r>
          </a:p>
          <a:p>
            <a:pPr marL="0" indent="0"/>
            <a:endParaRPr lang="it-IT" altLang="it-IT" sz="2000" dirty="0">
              <a:solidFill>
                <a:srgbClr val="262626"/>
              </a:solidFill>
              <a:latin typeface="High Tower Text" panose="02040502050506030303" pitchFamily="18" charset="0"/>
            </a:endParaRPr>
          </a:p>
          <a:p>
            <a:pPr marL="0" indent="0"/>
            <a:r>
              <a:rPr lang="it-IT" altLang="it-IT" sz="3200" dirty="0">
                <a:solidFill>
                  <a:srgbClr val="262626"/>
                </a:solidFill>
                <a:latin typeface="High Tower Text" panose="02040502050506030303" pitchFamily="18" charset="0"/>
              </a:rPr>
              <a:t>Ti lascio anche questo foglio così potrai vedere </a:t>
            </a:r>
            <a:br>
              <a:rPr lang="it-IT" altLang="it-IT" sz="3200" dirty="0">
                <a:solidFill>
                  <a:srgbClr val="262626"/>
                </a:solidFill>
                <a:latin typeface="High Tower Text" panose="02040502050506030303" pitchFamily="18" charset="0"/>
              </a:rPr>
            </a:br>
            <a:r>
              <a:rPr lang="it-IT" altLang="it-IT" sz="3200" dirty="0">
                <a:solidFill>
                  <a:srgbClr val="262626"/>
                </a:solidFill>
                <a:latin typeface="High Tower Text" panose="02040502050506030303" pitchFamily="18" charset="0"/>
              </a:rPr>
              <a:t>i prezzi delle altre creme che hai provato, </a:t>
            </a:r>
          </a:p>
          <a:p>
            <a:pPr marL="0" indent="0"/>
            <a:r>
              <a:rPr lang="it-IT" altLang="it-IT" sz="3200" dirty="0">
                <a:solidFill>
                  <a:srgbClr val="262626"/>
                </a:solidFill>
                <a:latin typeface="High Tower Text" panose="02040502050506030303" pitchFamily="18" charset="0"/>
              </a:rPr>
              <a:t>nel caso in cui tu voglia fare un regalo a te stessa, </a:t>
            </a:r>
            <a:br>
              <a:rPr lang="it-IT" altLang="it-IT" sz="3200" dirty="0">
                <a:solidFill>
                  <a:srgbClr val="262626"/>
                </a:solidFill>
                <a:latin typeface="High Tower Text" panose="02040502050506030303" pitchFamily="18" charset="0"/>
              </a:rPr>
            </a:br>
            <a:r>
              <a:rPr lang="it-IT" altLang="it-IT" sz="3200" dirty="0">
                <a:solidFill>
                  <a:srgbClr val="262626"/>
                </a:solidFill>
                <a:latin typeface="High Tower Text" panose="02040502050506030303" pitchFamily="18" charset="0"/>
              </a:rPr>
              <a:t>ad una tua amica o conoscente…</a:t>
            </a:r>
            <a:br>
              <a:rPr lang="it-IT" altLang="it-IT" sz="3200" dirty="0">
                <a:solidFill>
                  <a:srgbClr val="262626"/>
                </a:solidFill>
                <a:latin typeface="High Tower Text" panose="02040502050506030303" pitchFamily="18" charset="0"/>
              </a:rPr>
            </a:br>
            <a:r>
              <a:rPr lang="it-IT" altLang="it-IT" sz="3200" dirty="0">
                <a:solidFill>
                  <a:srgbClr val="262626"/>
                </a:solidFill>
                <a:latin typeface="High Tower Text" panose="02040502050506030303" pitchFamily="18" charset="0"/>
              </a:rPr>
              <a:t>magari per il suo compleanno </a:t>
            </a:r>
            <a:br>
              <a:rPr lang="it-IT" altLang="it-IT" sz="3200" dirty="0">
                <a:solidFill>
                  <a:srgbClr val="262626"/>
                </a:solidFill>
                <a:latin typeface="High Tower Text" panose="02040502050506030303" pitchFamily="18" charset="0"/>
              </a:rPr>
            </a:br>
            <a:r>
              <a:rPr lang="it-IT" altLang="it-IT" sz="3200" dirty="0">
                <a:solidFill>
                  <a:srgbClr val="262626"/>
                </a:solidFill>
                <a:latin typeface="High Tower Text" panose="02040502050506030303" pitchFamily="18" charset="0"/>
              </a:rPr>
              <a:t>o per qualche occasione particolare. 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1933624" y="403330"/>
            <a:ext cx="8626581" cy="646331"/>
          </a:xfrm>
          <a:prstGeom prst="rect">
            <a:avLst/>
          </a:prstGeom>
          <a:solidFill>
            <a:srgbClr val="FF006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>
                <a:solidFill>
                  <a:schemeClr val="bg1"/>
                </a:solidFill>
                <a:latin typeface="High Tower Text" panose="02040502050506030303" pitchFamily="18" charset="0"/>
              </a:rPr>
              <a:t>PER TUA CONOSCENZA…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66CC82BE-35D1-4137-99B4-4CD8EFA81A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78116">
            <a:off x="9789872" y="4236043"/>
            <a:ext cx="1775609" cy="11825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2130197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/>
          <p:cNvSpPr>
            <a:spLocks noGrp="1"/>
          </p:cNvSpPr>
          <p:nvPr>
            <p:ph type="title"/>
          </p:nvPr>
        </p:nvSpPr>
        <p:spPr>
          <a:xfrm>
            <a:off x="503339" y="1169988"/>
            <a:ext cx="11487150" cy="5688012"/>
          </a:xfrm>
        </p:spPr>
        <p:txBody>
          <a:bodyPr/>
          <a:lstStyle/>
          <a:p>
            <a:pPr algn="l"/>
            <a:r>
              <a:rPr lang="it-IT" sz="3600" dirty="0">
                <a:latin typeface="High Tower Text" panose="02040502050506030303" pitchFamily="18" charset="0"/>
              </a:rPr>
              <a:t>Se decidi di usare le creme, il primo acquisto è a prezzo pieno; dal 2° acquisto, l’azienda mi da la possibilità di farti diventare </a:t>
            </a:r>
            <a:r>
              <a:rPr lang="it-IT" sz="3600" b="1" i="1" u="sng" dirty="0">
                <a:solidFill>
                  <a:srgbClr val="006600"/>
                </a:solidFill>
                <a:latin typeface="High Tower Text" panose="02040502050506030303" pitchFamily="18" charset="0"/>
              </a:rPr>
              <a:t>CLIENTE PRIVILEGIATO </a:t>
            </a:r>
            <a:r>
              <a:rPr lang="it-IT" sz="3600" i="1" dirty="0">
                <a:latin typeface="High Tower Text" panose="02040502050506030303" pitchFamily="18" charset="0"/>
              </a:rPr>
              <a:t>ossia</a:t>
            </a:r>
            <a:r>
              <a:rPr lang="it-IT" sz="3600" dirty="0">
                <a:latin typeface="High Tower Text" panose="02040502050506030303" pitchFamily="18" charset="0"/>
              </a:rPr>
              <a:t>: </a:t>
            </a:r>
            <a:br>
              <a:rPr lang="it-IT" sz="2000" dirty="0">
                <a:latin typeface="High Tower Text" panose="02040502050506030303" pitchFamily="18" charset="0"/>
              </a:rPr>
            </a:br>
            <a:br>
              <a:rPr lang="it-IT" sz="2000" dirty="0">
                <a:latin typeface="High Tower Text" panose="02040502050506030303" pitchFamily="18" charset="0"/>
              </a:rPr>
            </a:br>
            <a:r>
              <a:rPr lang="it-IT" sz="4400" b="1" dirty="0">
                <a:solidFill>
                  <a:srgbClr val="CC0066"/>
                </a:solidFill>
                <a:latin typeface="High Tower Text" panose="02040502050506030303" pitchFamily="18" charset="0"/>
              </a:rPr>
              <a:t>- </a:t>
            </a:r>
            <a:r>
              <a:rPr lang="it-IT" sz="3600" b="1" dirty="0">
                <a:solidFill>
                  <a:srgbClr val="CC0066"/>
                </a:solidFill>
                <a:latin typeface="High Tower Text" panose="02040502050506030303" pitchFamily="18" charset="0"/>
              </a:rPr>
              <a:t>avere sconti sui prodotti a partire dal 22% </a:t>
            </a:r>
            <a:br>
              <a:rPr lang="it-IT" sz="3600" b="1" dirty="0">
                <a:solidFill>
                  <a:srgbClr val="CC0066"/>
                </a:solidFill>
                <a:latin typeface="High Tower Text" panose="02040502050506030303" pitchFamily="18" charset="0"/>
              </a:rPr>
            </a:br>
            <a:r>
              <a:rPr lang="it-IT" sz="3600" b="1" dirty="0">
                <a:solidFill>
                  <a:srgbClr val="CC0066"/>
                </a:solidFill>
                <a:latin typeface="High Tower Text" panose="02040502050506030303" pitchFamily="18" charset="0"/>
              </a:rPr>
              <a:t>- acquistarli autonomamente</a:t>
            </a:r>
            <a:br>
              <a:rPr lang="it-IT" sz="3600" b="1" dirty="0">
                <a:solidFill>
                  <a:srgbClr val="CC0066"/>
                </a:solidFill>
                <a:latin typeface="High Tower Text" panose="02040502050506030303" pitchFamily="18" charset="0"/>
              </a:rPr>
            </a:br>
            <a:r>
              <a:rPr lang="it-IT" sz="3600" b="1" dirty="0">
                <a:solidFill>
                  <a:srgbClr val="CC0066"/>
                </a:solidFill>
                <a:latin typeface="High Tower Text" panose="02040502050506030303" pitchFamily="18" charset="0"/>
              </a:rPr>
              <a:t>- </a:t>
            </a:r>
            <a:r>
              <a:rPr lang="it-IT" sz="3600" b="1" dirty="0">
                <a:solidFill>
                  <a:srgbClr val="CC0066"/>
                </a:solidFill>
                <a:latin typeface="High Tower Text" panose="020405020505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avere addirittura un guadagno se qualche tua amica volesse iniziare ad usarli</a:t>
            </a:r>
            <a:r>
              <a:rPr lang="it-IT" sz="3600" dirty="0">
                <a:latin typeface="High Tower Text" panose="02040502050506030303" pitchFamily="18" charset="0"/>
              </a:rPr>
              <a:t> </a:t>
            </a:r>
            <a:br>
              <a:rPr lang="it-IT" sz="1600" b="1" i="1" u="sng" dirty="0">
                <a:solidFill>
                  <a:srgbClr val="006600"/>
                </a:solidFill>
                <a:latin typeface="High Tower Text" panose="02040502050506030303" pitchFamily="18" charset="0"/>
              </a:rPr>
            </a:br>
            <a:endParaRPr lang="it-IT" sz="3200" b="1" dirty="0">
              <a:solidFill>
                <a:srgbClr val="CC0066"/>
              </a:solidFill>
              <a:latin typeface="High Tower Text" panose="02040502050506030303" pitchFamily="18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933624" y="403330"/>
            <a:ext cx="8626581" cy="646331"/>
          </a:xfrm>
          <a:prstGeom prst="rect">
            <a:avLst/>
          </a:prstGeom>
          <a:solidFill>
            <a:srgbClr val="FF006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>
                <a:solidFill>
                  <a:schemeClr val="bg1"/>
                </a:solidFill>
                <a:latin typeface="High Tower Text" panose="02040502050506030303" pitchFamily="18" charset="0"/>
              </a:rPr>
              <a:t>SCONTI E PRIVILEGI</a:t>
            </a:r>
          </a:p>
        </p:txBody>
      </p:sp>
    </p:spTree>
    <p:extLst>
      <p:ext uri="{BB962C8B-B14F-4D97-AF65-F5344CB8AC3E}">
        <p14:creationId xmlns:p14="http://schemas.microsoft.com/office/powerpoint/2010/main" val="30986683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1504950"/>
            <a:ext cx="5453062" cy="4362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asellaDiTesto 4"/>
          <p:cNvSpPr txBox="1"/>
          <p:nvPr/>
        </p:nvSpPr>
        <p:spPr>
          <a:xfrm>
            <a:off x="1933624" y="403330"/>
            <a:ext cx="8626581" cy="646331"/>
          </a:xfrm>
          <a:prstGeom prst="rect">
            <a:avLst/>
          </a:prstGeom>
          <a:solidFill>
            <a:srgbClr val="FF006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>
                <a:solidFill>
                  <a:schemeClr val="bg1"/>
                </a:solidFill>
                <a:latin typeface="High Tower Text" panose="02040502050506030303" pitchFamily="18" charset="0"/>
              </a:rPr>
              <a:t>OMAGGIO PER I 10 NOMINATIVI</a:t>
            </a:r>
          </a:p>
        </p:txBody>
      </p:sp>
    </p:spTree>
    <p:extLst>
      <p:ext uri="{BB962C8B-B14F-4D97-AF65-F5344CB8AC3E}">
        <p14:creationId xmlns:p14="http://schemas.microsoft.com/office/powerpoint/2010/main" val="242021597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sellaDiTesto 9"/>
          <p:cNvSpPr txBox="1"/>
          <p:nvPr/>
        </p:nvSpPr>
        <p:spPr>
          <a:xfrm>
            <a:off x="1084223" y="311889"/>
            <a:ext cx="10063816" cy="1200329"/>
          </a:xfrm>
          <a:prstGeom prst="rect">
            <a:avLst/>
          </a:prstGeom>
          <a:solidFill>
            <a:srgbClr val="FF006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>
                <a:solidFill>
                  <a:schemeClr val="bg1"/>
                </a:solidFill>
                <a:latin typeface="High Tower Text" panose="02040502050506030303" pitchFamily="18" charset="0"/>
              </a:rPr>
              <a:t>OMAGGIO PER TE…</a:t>
            </a:r>
          </a:p>
          <a:p>
            <a:pPr algn="ctr"/>
            <a:r>
              <a:rPr lang="it-IT" sz="3600" b="1" dirty="0">
                <a:solidFill>
                  <a:schemeClr val="bg1"/>
                </a:solidFill>
                <a:latin typeface="High Tower Text" panose="02040502050506030303" pitchFamily="18" charset="0"/>
              </a:rPr>
              <a:t>PER AVER PARTECIPATO AL SONDAGGIO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305881" y="1618873"/>
            <a:ext cx="1162049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altLang="it-IT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Rispetto alle informazioni che ti ho dato, hai un obiettivo di benessere fisico? C’è qualcosa che vorresti migliorare del tuo corpo? 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D029E05F-EE26-4833-8084-D7E7E1EA87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41" y="2802746"/>
            <a:ext cx="5043624" cy="2367746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5435365" y="2802746"/>
            <a:ext cx="6096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it-IT" altLang="it-IT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Ti regalo una VALUTAZIONE </a:t>
            </a:r>
            <a:br>
              <a:rPr lang="it-IT" altLang="it-IT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</a:br>
            <a:r>
              <a:rPr lang="it-IT" altLang="it-IT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del tuo stato di BENESSERE </a:t>
            </a:r>
            <a:br>
              <a:rPr lang="it-IT" altLang="it-IT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</a:br>
            <a:r>
              <a:rPr lang="it-IT" altLang="it-IT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in base alle tue </a:t>
            </a:r>
            <a:br>
              <a:rPr lang="it-IT" altLang="it-IT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</a:br>
            <a:r>
              <a:rPr lang="it-IT" altLang="it-IT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abitudini alimentari </a:t>
            </a:r>
            <a:br>
              <a:rPr lang="it-IT" altLang="it-IT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</a:br>
            <a:r>
              <a:rPr lang="it-IT" altLang="it-IT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e al tuo stile di vita.</a:t>
            </a:r>
          </a:p>
          <a:p>
            <a:pPr algn="ctr"/>
            <a:r>
              <a:rPr lang="it-IT" altLang="it-IT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High Tower Text" panose="02040502050506030303" pitchFamily="18" charset="0"/>
              </a:rPr>
              <a:t>Quando vuoi farla? </a:t>
            </a:r>
            <a:endParaRPr lang="it-IT" altLang="it-IT" sz="3200" b="1" dirty="0">
              <a:solidFill>
                <a:srgbClr val="006600"/>
              </a:solidFill>
              <a:latin typeface="High Tower Text" panose="020405020505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92080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isultati immagini per opportunità di lavoro herbalife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09" y="1179108"/>
            <a:ext cx="4940403" cy="4821642"/>
          </a:xfrm>
          <a:prstGeom prst="rect">
            <a:avLst/>
          </a:prstGeom>
          <a:noFill/>
        </p:spPr>
      </p:pic>
      <p:sp>
        <p:nvSpPr>
          <p:cNvPr id="11" name="Rettangolo 4"/>
          <p:cNvSpPr>
            <a:spLocks noChangeArrowheads="1"/>
          </p:cNvSpPr>
          <p:nvPr/>
        </p:nvSpPr>
        <p:spPr bwMode="auto">
          <a:xfrm>
            <a:off x="5763567" y="1179108"/>
            <a:ext cx="5704534" cy="4655118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68579" tIns="34289" rIns="68579" bIns="34289">
            <a:spAutoFit/>
          </a:bodyPr>
          <a:lstStyle/>
          <a:p>
            <a:pPr>
              <a:defRPr/>
            </a:pPr>
            <a:r>
              <a:rPr lang="it-IT" sz="2800" dirty="0">
                <a:latin typeface="High Tower Text" panose="02040502050506030303" pitchFamily="18" charset="0"/>
                <a:ea typeface="Helvetica" charset="0"/>
                <a:cs typeface="Arial" pitchFamily="34" charset="0"/>
                <a:sym typeface="Helvetica" charset="0"/>
              </a:rPr>
              <a:t>La mia attività mi permette di aiutare le persone non solo dal punto di vista del BENESSERE FISICO, </a:t>
            </a:r>
          </a:p>
          <a:p>
            <a:pPr>
              <a:defRPr/>
            </a:pPr>
            <a:r>
              <a:rPr lang="it-IT" sz="2800" dirty="0">
                <a:latin typeface="High Tower Text" panose="02040502050506030303" pitchFamily="18" charset="0"/>
                <a:ea typeface="Helvetica" charset="0"/>
                <a:cs typeface="Arial" pitchFamily="34" charset="0"/>
                <a:sym typeface="Helvetica" charset="0"/>
              </a:rPr>
              <a:t>ma anche dal punto di vista ECONOMICO.</a:t>
            </a:r>
          </a:p>
          <a:p>
            <a:pPr>
              <a:defRPr/>
            </a:pPr>
            <a:endParaRPr lang="it-IT" dirty="0">
              <a:latin typeface="High Tower Text" panose="02040502050506030303" pitchFamily="18" charset="0"/>
              <a:ea typeface="Helvetica" charset="0"/>
              <a:cs typeface="Arial" pitchFamily="34" charset="0"/>
              <a:sym typeface="Helvetica" charset="0"/>
            </a:endParaRPr>
          </a:p>
          <a:p>
            <a:pPr>
              <a:defRPr/>
            </a:pPr>
            <a:r>
              <a:rPr lang="it-IT" sz="2800" dirty="0">
                <a:latin typeface="High Tower Text" panose="02040502050506030303" pitchFamily="18" charset="0"/>
                <a:ea typeface="Helvetica" charset="0"/>
                <a:cs typeface="Arial" pitchFamily="34" charset="0"/>
                <a:sym typeface="Helvetica" charset="0"/>
              </a:rPr>
              <a:t>Se conosci qualcuno che è </a:t>
            </a:r>
          </a:p>
          <a:p>
            <a:pPr>
              <a:defRPr/>
            </a:pPr>
            <a:r>
              <a:rPr lang="it-IT" sz="2800" dirty="0">
                <a:latin typeface="High Tower Text" panose="02040502050506030303" pitchFamily="18" charset="0"/>
                <a:ea typeface="Helvetica" charset="0"/>
                <a:cs typeface="Arial" pitchFamily="34" charset="0"/>
                <a:sym typeface="Helvetica" charset="0"/>
              </a:rPr>
              <a:t>INTERESSATO ad avere un’entrata extra o ad un’opportunità di</a:t>
            </a:r>
          </a:p>
          <a:p>
            <a:pPr>
              <a:defRPr/>
            </a:pPr>
            <a:r>
              <a:rPr lang="it-IT" sz="2800" dirty="0">
                <a:latin typeface="High Tower Text" panose="02040502050506030303" pitchFamily="18" charset="0"/>
                <a:ea typeface="Helvetica" charset="0"/>
                <a:cs typeface="Arial" pitchFamily="34" charset="0"/>
                <a:sym typeface="Helvetica" charset="0"/>
              </a:rPr>
              <a:t>business, mettilo in contatto con me </a:t>
            </a:r>
          </a:p>
          <a:p>
            <a:pPr>
              <a:defRPr/>
            </a:pPr>
            <a:r>
              <a:rPr lang="it-IT" sz="2800" dirty="0">
                <a:latin typeface="High Tower Text" panose="02040502050506030303" pitchFamily="18" charset="0"/>
                <a:ea typeface="Helvetica" charset="0"/>
                <a:cs typeface="Arial" pitchFamily="34" charset="0"/>
                <a:sym typeface="Helvetica" charset="0"/>
              </a:rPr>
              <a:t>perché possiamo aiutarlo assieme.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1933624" y="403330"/>
            <a:ext cx="8626581" cy="646331"/>
          </a:xfrm>
          <a:prstGeom prst="rect">
            <a:avLst/>
          </a:prstGeom>
          <a:solidFill>
            <a:srgbClr val="FF006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>
                <a:solidFill>
                  <a:schemeClr val="bg1"/>
                </a:solidFill>
                <a:latin typeface="High Tower Text" panose="02040502050506030303" pitchFamily="18" charset="0"/>
              </a:rPr>
              <a:t>OPPORTUNITA’</a:t>
            </a:r>
          </a:p>
        </p:txBody>
      </p:sp>
    </p:spTree>
    <p:extLst>
      <p:ext uri="{BB962C8B-B14F-4D97-AF65-F5344CB8AC3E}">
        <p14:creationId xmlns:p14="http://schemas.microsoft.com/office/powerpoint/2010/main" val="416019083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2760</TotalTime>
  <Words>2836</Words>
  <Application>Microsoft Office PowerPoint</Application>
  <PresentationFormat>Widescreen</PresentationFormat>
  <Paragraphs>414</Paragraphs>
  <Slides>56</Slides>
  <Notes>34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56</vt:i4>
      </vt:variant>
    </vt:vector>
  </HeadingPairs>
  <TitlesOfParts>
    <vt:vector size="64" baseType="lpstr">
      <vt:lpstr>Arial</vt:lpstr>
      <vt:lpstr>Calibri</vt:lpstr>
      <vt:lpstr>Century Gothic</vt:lpstr>
      <vt:lpstr>Comic Sans MS</vt:lpstr>
      <vt:lpstr>High Tower Text</vt:lpstr>
      <vt:lpstr>Tw Cen MT Condensed</vt:lpstr>
      <vt:lpstr>Wingdings</vt:lpstr>
      <vt:lpstr>1_Tema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Se decidi di usare le creme, il primo acquisto è a prezzo pieno; dal 2° acquisto, l’azienda mi da la possibilità di farti diventare CLIENTE PRIVILEGIATO ossia:   - avere sconti sui prodotti a partire dal 22%  - acquistarli autonomamente - avere addirittura un guadagno se qualche tua amica volesse iniziare ad usarli  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baby</dc:creator>
  <cp:lastModifiedBy>Matteo Cazzini</cp:lastModifiedBy>
  <cp:revision>227</cp:revision>
  <cp:lastPrinted>2021-11-09T23:43:36Z</cp:lastPrinted>
  <dcterms:created xsi:type="dcterms:W3CDTF">2015-10-15T06:53:39Z</dcterms:created>
  <dcterms:modified xsi:type="dcterms:W3CDTF">2022-06-16T14:19:37Z</dcterms:modified>
</cp:coreProperties>
</file>